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p:scale>
          <a:sx n="75" d="100"/>
          <a:sy n="75" d="100"/>
        </p:scale>
        <p:origin x="811"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3489CA-510E-4871-971A-31C6847F0BBD}" type="datetimeFigureOut">
              <a:rPr lang="en-IN" smtClean="0"/>
              <a:t>21-11-2025</a:t>
            </a:fld>
            <a:endParaRPr lang="en-IN"/>
          </a:p>
        </p:txBody>
      </p:sp>
      <p:sp>
        <p:nvSpPr>
          <p:cNvPr id="5" name="Footer Placeholder 4"/>
          <p:cNvSpPr>
            <a:spLocks noGrp="1"/>
          </p:cNvSpPr>
          <p:nvPr>
            <p:ph type="ftr" sz="quarter" idx="11"/>
          </p:nvPr>
        </p:nvSpPr>
        <p:spPr>
          <a:xfrm>
            <a:off x="1451579" y="329307"/>
            <a:ext cx="5626774" cy="309201"/>
          </a:xfrm>
        </p:spPr>
        <p:txBody>
          <a:bodyPr/>
          <a:lstStyle/>
          <a:p>
            <a:endParaRPr lang="en-IN"/>
          </a:p>
        </p:txBody>
      </p:sp>
      <p:sp>
        <p:nvSpPr>
          <p:cNvPr id="6" name="Slide Number Placeholder 5"/>
          <p:cNvSpPr>
            <a:spLocks noGrp="1"/>
          </p:cNvSpPr>
          <p:nvPr>
            <p:ph type="sldNum" sz="quarter" idx="12"/>
          </p:nvPr>
        </p:nvSpPr>
        <p:spPr>
          <a:xfrm>
            <a:off x="476834" y="798973"/>
            <a:ext cx="811019" cy="503578"/>
          </a:xfrm>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3228487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89CA-510E-4871-971A-31C6847F0BBD}"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335728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89CA-510E-4871-971A-31C6847F0BBD}"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455301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89CA-510E-4871-971A-31C6847F0BBD}"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1775641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89CA-510E-4871-971A-31C6847F0BBD}" type="datetimeFigureOut">
              <a:rPr lang="en-IN" smtClean="0"/>
              <a:t>21-11-2025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1409952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89CA-510E-4871-971A-31C6847F0BBD}" type="datetimeFigureOut">
              <a:rPr lang="en-IN" smtClean="0"/>
              <a:t>21-11-2025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2945143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89CA-510E-4871-971A-31C6847F0BBD}" type="datetimeFigureOut">
              <a:rPr lang="en-IN" smtClean="0"/>
              <a:t>21-11-2025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231495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89CA-510E-4871-971A-31C6847F0BBD}" type="datetimeFigureOut">
              <a:rPr lang="en-IN" smtClean="0"/>
              <a:t>21-11-2025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83625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89CA-510E-4871-971A-31C6847F0BBD}" type="datetimeFigureOut">
              <a:rPr lang="en-IN" smtClean="0"/>
              <a:t>21-11-2025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1462256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3489CA-510E-4871-971A-31C6847F0BBD}" type="datetimeFigureOut">
              <a:rPr lang="en-IN" smtClean="0"/>
              <a:t>21-11-2025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694840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33489CA-510E-4871-971A-31C6847F0BBD}" type="datetimeFigureOut">
              <a:rPr lang="en-IN" smtClean="0"/>
              <a:t>21-11-2025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1905212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33489CA-510E-4871-971A-31C6847F0BBD}" type="datetimeFigureOut">
              <a:rPr lang="en-IN" smtClean="0"/>
              <a:t>21-11-2025</a:t>
            </a:fld>
            <a:endParaRPr lang="en-IN"/>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ECC5EF6-B935-408A-9C0E-A39027CC0C22}" type="slidenum">
              <a:rPr lang="en-IN" smtClean="0"/>
              <a:t>‹#›</a:t>
            </a:fld>
            <a:endParaRPr lang="en-IN"/>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76379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12.mp4"/><Relationship Id="rId7" Type="http://schemas.openxmlformats.org/officeDocument/2006/relationships/image" Target="../media/image1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slideLayout" Target="../slideLayouts/slideLayout4.xml"/><Relationship Id="rId4" Type="http://schemas.openxmlformats.org/officeDocument/2006/relationships/video" Target="../media/media12.mp4"/></Relationships>
</file>

<file path=ppt/slides/_rels/slide11.xml.rels><?xml version="1.0" encoding="UTF-8" standalone="yes"?>
<Relationships xmlns="http://schemas.openxmlformats.org/package/2006/relationships"><Relationship Id="rId3" Type="http://schemas.microsoft.com/office/2007/relationships/media" Target="../media/media13.mp4"/><Relationship Id="rId7" Type="http://schemas.openxmlformats.org/officeDocument/2006/relationships/image" Target="../media/image19.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png"/><Relationship Id="rId5" Type="http://schemas.openxmlformats.org/officeDocument/2006/relationships/slideLayout" Target="../slideLayouts/slideLayout4.xml"/><Relationship Id="rId4" Type="http://schemas.openxmlformats.org/officeDocument/2006/relationships/video" Target="../media/media13.mp4"/></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0.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21.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22.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23.pn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microsoft.com/office/2007/relationships/media" Target="../media/media18.mp4"/><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slideLayout" Target="../slideLayouts/slideLayout4.xml"/><Relationship Id="rId4" Type="http://schemas.openxmlformats.org/officeDocument/2006/relationships/video" Target="../media/media18.mp4"/></Relationships>
</file>

<file path=ppt/slides/_rels/slide17.xml.rels><?xml version="1.0" encoding="UTF-8" standalone="yes"?>
<Relationships xmlns="http://schemas.openxmlformats.org/package/2006/relationships"><Relationship Id="rId3" Type="http://schemas.microsoft.com/office/2007/relationships/media" Target="../media/media19.mp4"/><Relationship Id="rId7" Type="http://schemas.openxmlformats.org/officeDocument/2006/relationships/image" Target="../media/image2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slideLayout" Target="../slideLayouts/slideLayout4.xml"/><Relationship Id="rId4" Type="http://schemas.openxmlformats.org/officeDocument/2006/relationships/video" Target="../media/media19.mp4"/></Relationships>
</file>

<file path=ppt/slides/_rels/slide18.xml.rels><?xml version="1.0" encoding="UTF-8" standalone="yes"?>
<Relationships xmlns="http://schemas.openxmlformats.org/package/2006/relationships"><Relationship Id="rId3" Type="http://schemas.microsoft.com/office/2007/relationships/media" Target="../media/media20.mp4"/><Relationship Id="rId7" Type="http://schemas.openxmlformats.org/officeDocument/2006/relationships/image" Target="../media/image2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png"/><Relationship Id="rId5" Type="http://schemas.openxmlformats.org/officeDocument/2006/relationships/slideLayout" Target="../slideLayouts/slideLayout4.xml"/><Relationship Id="rId4" Type="http://schemas.openxmlformats.org/officeDocument/2006/relationships/video" Target="../media/media20.mp4"/></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8.pn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9.pn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31.pn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4.mp4"/><Relationship Id="rId1" Type="http://schemas.microsoft.com/office/2007/relationships/media" Target="../media/media24.mp4"/><Relationship Id="rId5" Type="http://schemas.openxmlformats.org/officeDocument/2006/relationships/image" Target="../media/image32.pn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slideLayout" Target="../slideLayouts/slideLayout4.xml"/><Relationship Id="rId4" Type="http://schemas.openxmlformats.org/officeDocument/2006/relationships/video" Target="../media/media4.mp4"/></Relationships>
</file>

<file path=ppt/slides/_rels/slide4.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png"/><Relationship Id="rId5" Type="http://schemas.openxmlformats.org/officeDocument/2006/relationships/slideLayout" Target="../slideLayouts/slideLayout4.xml"/><Relationship Id="rId4" Type="http://schemas.openxmlformats.org/officeDocument/2006/relationships/video" Target="../media/media6.mp4"/></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6.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microsoft.com/office/2007/relationships/media" Target="../media/media11.mp4"/><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slideLayout" Target="../slideLayouts/slideLayout4.xml"/><Relationship Id="rId4" Type="http://schemas.openxmlformats.org/officeDocument/2006/relationships/video" Target="../media/media1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5E48F-A00C-ED48-DE0F-6962A5154EC7}"/>
              </a:ext>
            </a:extLst>
          </p:cNvPr>
          <p:cNvSpPr>
            <a:spLocks noGrp="1"/>
          </p:cNvSpPr>
          <p:nvPr>
            <p:ph type="ctrTitle"/>
          </p:nvPr>
        </p:nvSpPr>
        <p:spPr/>
        <p:txBody>
          <a:bodyPr>
            <a:normAutofit/>
          </a:bodyPr>
          <a:lstStyle/>
          <a:p>
            <a:r>
              <a:rPr lang="en-IN" dirty="0"/>
              <a:t>Computational visual Perception</a:t>
            </a:r>
            <a:br>
              <a:rPr lang="en-IN" dirty="0"/>
            </a:br>
            <a:r>
              <a:rPr lang="en-IN" dirty="0"/>
              <a:t>Project Part - 1</a:t>
            </a:r>
          </a:p>
        </p:txBody>
      </p:sp>
      <p:sp>
        <p:nvSpPr>
          <p:cNvPr id="3" name="Subtitle 2">
            <a:extLst>
              <a:ext uri="{FF2B5EF4-FFF2-40B4-BE49-F238E27FC236}">
                <a16:creationId xmlns:a16="http://schemas.microsoft.com/office/drawing/2014/main" id="{F7B77C0B-10F9-ECC0-9869-CD3562C1E85C}"/>
              </a:ext>
            </a:extLst>
          </p:cNvPr>
          <p:cNvSpPr>
            <a:spLocks noGrp="1"/>
          </p:cNvSpPr>
          <p:nvPr>
            <p:ph type="subTitle" idx="1"/>
          </p:nvPr>
        </p:nvSpPr>
        <p:spPr>
          <a:xfrm>
            <a:off x="1774424" y="3352800"/>
            <a:ext cx="8637072" cy="1348895"/>
          </a:xfrm>
        </p:spPr>
        <p:txBody>
          <a:bodyPr>
            <a:noAutofit/>
          </a:bodyPr>
          <a:lstStyle/>
          <a:p>
            <a:br>
              <a:rPr lang="en-IN" sz="2400" dirty="0"/>
            </a:br>
            <a:r>
              <a:rPr lang="en-IN" sz="2400" dirty="0"/>
              <a:t>Winter – 25/26 </a:t>
            </a:r>
          </a:p>
          <a:p>
            <a:r>
              <a:rPr lang="en-IN" sz="2400" dirty="0"/>
              <a:t>Name : Siddhant Vishvendu Sharma</a:t>
            </a:r>
          </a:p>
        </p:txBody>
      </p:sp>
    </p:spTree>
    <p:extLst>
      <p:ext uri="{BB962C8B-B14F-4D97-AF65-F5344CB8AC3E}">
        <p14:creationId xmlns:p14="http://schemas.microsoft.com/office/powerpoint/2010/main" val="3024507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3AF13-F265-AFB2-558B-FF5A4A9CB7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2A177-C0A1-0F09-37C7-FA558D18643F}"/>
              </a:ext>
            </a:extLst>
          </p:cNvPr>
          <p:cNvSpPr>
            <a:spLocks noGrp="1"/>
          </p:cNvSpPr>
          <p:nvPr>
            <p:ph type="title"/>
          </p:nvPr>
        </p:nvSpPr>
        <p:spPr>
          <a:xfrm>
            <a:off x="1453288" y="116631"/>
            <a:ext cx="9605635" cy="1059305"/>
          </a:xfrm>
        </p:spPr>
        <p:txBody>
          <a:bodyPr/>
          <a:lstStyle/>
          <a:p>
            <a:r>
              <a:rPr lang="en-IN" dirty="0"/>
              <a:t>Task 4 : Physics (Veo 4)</a:t>
            </a:r>
          </a:p>
        </p:txBody>
      </p:sp>
      <p:pic>
        <p:nvPicPr>
          <p:cNvPr id="13" name="buoyancy_bottle_cap">
            <a:hlinkClick r:id="" action="ppaction://media"/>
            <a:extLst>
              <a:ext uri="{FF2B5EF4-FFF2-40B4-BE49-F238E27FC236}">
                <a16:creationId xmlns:a16="http://schemas.microsoft.com/office/drawing/2014/main" id="{00B5122C-114D-288C-2A0A-AC31305223F3}"/>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498475" y="1006475"/>
            <a:ext cx="5181600" cy="2914650"/>
          </a:xfrm>
        </p:spPr>
      </p:pic>
      <p:pic>
        <p:nvPicPr>
          <p:cNvPr id="5" name="The_hand_lets_202511212306_3or8c">
            <a:hlinkClick r:id="" action="ppaction://media"/>
            <a:extLst>
              <a:ext uri="{FF2B5EF4-FFF2-40B4-BE49-F238E27FC236}">
                <a16:creationId xmlns:a16="http://schemas.microsoft.com/office/drawing/2014/main" id="{D05FCCA5-2F2A-0388-0138-D456CDAC8F78}"/>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5981700" y="1006475"/>
            <a:ext cx="5308600" cy="2986088"/>
          </a:xfrm>
        </p:spPr>
      </p:pic>
      <p:sp>
        <p:nvSpPr>
          <p:cNvPr id="6" name="TextBox 5">
            <a:extLst>
              <a:ext uri="{FF2B5EF4-FFF2-40B4-BE49-F238E27FC236}">
                <a16:creationId xmlns:a16="http://schemas.microsoft.com/office/drawing/2014/main" id="{252A2AF6-A597-663F-EF26-2F0EFBBDF3B1}"/>
              </a:ext>
            </a:extLst>
          </p:cNvPr>
          <p:cNvSpPr txBox="1"/>
          <p:nvPr/>
        </p:nvSpPr>
        <p:spPr>
          <a:xfrm>
            <a:off x="1309006" y="4668059"/>
            <a:ext cx="9346792" cy="646331"/>
          </a:xfrm>
          <a:prstGeom prst="rect">
            <a:avLst/>
          </a:prstGeom>
          <a:noFill/>
        </p:spPr>
        <p:txBody>
          <a:bodyPr wrap="square" rtlCol="0">
            <a:spAutoFit/>
          </a:bodyPr>
          <a:lstStyle/>
          <a:p>
            <a:r>
              <a:rPr lang="en-IN" dirty="0"/>
              <a:t>Prompt : “</a:t>
            </a:r>
            <a:r>
              <a:rPr lang="en-US" dirty="0"/>
              <a:t>The hand lets go of the object, the object falls in water. Static camera, no pan, no zoom, no dolly.”</a:t>
            </a:r>
            <a:endParaRPr lang="en-IN" dirty="0"/>
          </a:p>
        </p:txBody>
      </p:sp>
    </p:spTree>
    <p:extLst>
      <p:ext uri="{BB962C8B-B14F-4D97-AF65-F5344CB8AC3E}">
        <p14:creationId xmlns:p14="http://schemas.microsoft.com/office/powerpoint/2010/main" val="345964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3" fill="hold"/>
                                        <p:tgtEl>
                                          <p:spTgt spid="13"/>
                                        </p:tgtEl>
                                      </p:cBhvr>
                                    </p:cmd>
                                  </p:childTnLst>
                                </p:cTn>
                              </p:par>
                            </p:childTnLst>
                          </p:cTn>
                        </p:par>
                        <p:par>
                          <p:cTn id="7" fill="hold">
                            <p:stCondLst>
                              <p:cond delay="8043"/>
                            </p:stCondLst>
                            <p:childTnLst>
                              <p:par>
                                <p:cTn id="8" presetID="1" presetClass="mediacall" presetSubtype="0" fill="hold" nodeType="afterEffect">
                                  <p:stCondLst>
                                    <p:cond delay="0"/>
                                  </p:stCondLst>
                                  <p:childTnLst>
                                    <p:cmd type="call" cmd="playFrom(0.0)">
                                      <p:cBhvr>
                                        <p:cTn id="9"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B59F2-394C-0714-31DF-6277021EC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CE68B-492F-03A2-D7E8-71641028020C}"/>
              </a:ext>
            </a:extLst>
          </p:cNvPr>
          <p:cNvSpPr>
            <a:spLocks noGrp="1"/>
          </p:cNvSpPr>
          <p:nvPr>
            <p:ph type="title"/>
          </p:nvPr>
        </p:nvSpPr>
        <p:spPr>
          <a:xfrm>
            <a:off x="1453288" y="116631"/>
            <a:ext cx="9605635" cy="1059305"/>
          </a:xfrm>
        </p:spPr>
        <p:txBody>
          <a:bodyPr/>
          <a:lstStyle/>
          <a:p>
            <a:r>
              <a:rPr lang="en-IN" dirty="0"/>
              <a:t>Task 4 : Transfiguration (Veo 2)</a:t>
            </a:r>
          </a:p>
        </p:txBody>
      </p:sp>
      <p:pic>
        <p:nvPicPr>
          <p:cNvPr id="13" name="transfiguration">
            <a:hlinkClick r:id="" action="ppaction://media"/>
            <a:extLst>
              <a:ext uri="{FF2B5EF4-FFF2-40B4-BE49-F238E27FC236}">
                <a16:creationId xmlns:a16="http://schemas.microsoft.com/office/drawing/2014/main" id="{552A6238-4324-2B2F-63EB-97598F30C72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704850" y="1000125"/>
            <a:ext cx="5218113" cy="2935288"/>
          </a:xfrm>
        </p:spPr>
      </p:pic>
      <p:pic>
        <p:nvPicPr>
          <p:cNvPr id="5" name="A_magical_spell_202511212311_hrien">
            <a:hlinkClick r:id="" action="ppaction://media"/>
            <a:extLst>
              <a:ext uri="{FF2B5EF4-FFF2-40B4-BE49-F238E27FC236}">
                <a16:creationId xmlns:a16="http://schemas.microsoft.com/office/drawing/2014/main" id="{AF7632B8-132D-F151-ED26-9903F044B196}"/>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275388" y="1000125"/>
            <a:ext cx="5218112" cy="2935288"/>
          </a:xfrm>
        </p:spPr>
      </p:pic>
      <p:sp>
        <p:nvSpPr>
          <p:cNvPr id="6" name="TextBox 5">
            <a:extLst>
              <a:ext uri="{FF2B5EF4-FFF2-40B4-BE49-F238E27FC236}">
                <a16:creationId xmlns:a16="http://schemas.microsoft.com/office/drawing/2014/main" id="{8A01BDAE-0FC6-D37C-FE67-C0EE4D2D6930}"/>
              </a:ext>
            </a:extLst>
          </p:cNvPr>
          <p:cNvSpPr txBox="1"/>
          <p:nvPr/>
        </p:nvSpPr>
        <p:spPr>
          <a:xfrm>
            <a:off x="1453288" y="4640826"/>
            <a:ext cx="9605635" cy="369332"/>
          </a:xfrm>
          <a:prstGeom prst="rect">
            <a:avLst/>
          </a:prstGeom>
          <a:noFill/>
        </p:spPr>
        <p:txBody>
          <a:bodyPr wrap="square" rtlCol="0">
            <a:spAutoFit/>
          </a:bodyPr>
          <a:lstStyle/>
          <a:p>
            <a:r>
              <a:rPr lang="en-IN" dirty="0"/>
              <a:t>Prompt : “</a:t>
            </a:r>
            <a:r>
              <a:rPr lang="en-US" dirty="0"/>
              <a:t>A magical spell smoothly transforms the structure of the teacup into a mouse.</a:t>
            </a:r>
            <a:r>
              <a:rPr lang="en-IN" dirty="0"/>
              <a:t>”</a:t>
            </a:r>
          </a:p>
        </p:txBody>
      </p:sp>
    </p:spTree>
    <p:extLst>
      <p:ext uri="{BB962C8B-B14F-4D97-AF65-F5344CB8AC3E}">
        <p14:creationId xmlns:p14="http://schemas.microsoft.com/office/powerpoint/2010/main" val="9767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3" fill="hold"/>
                                        <p:tgtEl>
                                          <p:spTgt spid="13"/>
                                        </p:tgtEl>
                                      </p:cBhvr>
                                    </p:cmd>
                                  </p:childTnLst>
                                </p:cTn>
                              </p:par>
                            </p:childTnLst>
                          </p:cTn>
                        </p:par>
                        <p:par>
                          <p:cTn id="7" fill="hold">
                            <p:stCondLst>
                              <p:cond delay="8043"/>
                            </p:stCondLst>
                            <p:childTnLst>
                              <p:par>
                                <p:cTn id="8" presetID="1" presetClass="mediacall" presetSubtype="0" fill="hold" nodeType="afterEffect">
                                  <p:stCondLst>
                                    <p:cond delay="0"/>
                                  </p:stCondLst>
                                  <p:childTnLst>
                                    <p:cmd type="call" cmd="playFrom(0.0)">
                                      <p:cBhvr>
                                        <p:cTn id="9"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BAF06-2B6A-EBA0-52E1-DA5DBDD6B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AA439B-6796-0250-8646-40F5AC7BE0FE}"/>
              </a:ext>
            </a:extLst>
          </p:cNvPr>
          <p:cNvSpPr>
            <a:spLocks noGrp="1"/>
          </p:cNvSpPr>
          <p:nvPr>
            <p:ph type="title"/>
          </p:nvPr>
        </p:nvSpPr>
        <p:spPr>
          <a:xfrm>
            <a:off x="1453288" y="116631"/>
            <a:ext cx="9605635" cy="1059305"/>
          </a:xfrm>
        </p:spPr>
        <p:txBody>
          <a:bodyPr/>
          <a:lstStyle/>
          <a:p>
            <a:r>
              <a:rPr lang="en-IN" dirty="0"/>
              <a:t>Task 4 : Maze Solving (Veo 2)</a:t>
            </a:r>
          </a:p>
        </p:txBody>
      </p:sp>
      <p:pic>
        <p:nvPicPr>
          <p:cNvPr id="7" name="Content Placeholder 6">
            <a:extLst>
              <a:ext uri="{FF2B5EF4-FFF2-40B4-BE49-F238E27FC236}">
                <a16:creationId xmlns:a16="http://schemas.microsoft.com/office/drawing/2014/main" id="{04F0DCBF-2994-E111-C202-1B3C4A4224E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453288" y="903685"/>
            <a:ext cx="3479442" cy="3479442"/>
          </a:xfrm>
        </p:spPr>
      </p:pic>
      <p:pic>
        <p:nvPicPr>
          <p:cNvPr id="5" name="Create_a_2d_202511212304_25hij">
            <a:hlinkClick r:id="" action="ppaction://media"/>
            <a:extLst>
              <a:ext uri="{FF2B5EF4-FFF2-40B4-BE49-F238E27FC236}">
                <a16:creationId xmlns:a16="http://schemas.microsoft.com/office/drawing/2014/main" id="{35570D14-2A60-393A-51E9-4071B8C6521F}"/>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391150" y="958850"/>
            <a:ext cx="6088063" cy="3424238"/>
          </a:xfrm>
        </p:spPr>
      </p:pic>
      <p:sp>
        <p:nvSpPr>
          <p:cNvPr id="6" name="TextBox 5">
            <a:extLst>
              <a:ext uri="{FF2B5EF4-FFF2-40B4-BE49-F238E27FC236}">
                <a16:creationId xmlns:a16="http://schemas.microsoft.com/office/drawing/2014/main" id="{1CDE122A-2D2B-8B16-EEBC-6AB144587BA6}"/>
              </a:ext>
            </a:extLst>
          </p:cNvPr>
          <p:cNvSpPr txBox="1"/>
          <p:nvPr/>
        </p:nvSpPr>
        <p:spPr>
          <a:xfrm>
            <a:off x="1453288" y="4640826"/>
            <a:ext cx="9605635" cy="923330"/>
          </a:xfrm>
          <a:prstGeom prst="rect">
            <a:avLst/>
          </a:prstGeom>
          <a:noFill/>
        </p:spPr>
        <p:txBody>
          <a:bodyPr wrap="square" rtlCol="0">
            <a:spAutoFit/>
          </a:bodyPr>
          <a:lstStyle/>
          <a:p>
            <a:r>
              <a:rPr lang="en-IN" dirty="0"/>
              <a:t>Prompt : “</a:t>
            </a:r>
            <a:r>
              <a:rPr lang="en-US" dirty="0"/>
              <a:t>Create a 2D animation based on the provided image of a maze. The red circle slides smoothly along the path, stopping perfectly on the green circle. The red circle never slides or crosses into the lines once it enters the box of the maze.”</a:t>
            </a:r>
            <a:endParaRPr lang="en-IN" dirty="0"/>
          </a:p>
        </p:txBody>
      </p:sp>
    </p:spTree>
    <p:extLst>
      <p:ext uri="{BB962C8B-B14F-4D97-AF65-F5344CB8AC3E}">
        <p14:creationId xmlns:p14="http://schemas.microsoft.com/office/powerpoint/2010/main" val="6530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2A8D5-F4AA-DC6F-6EF4-CE90B72AD2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BDB398-7489-6E6D-B25B-800C69714B3C}"/>
              </a:ext>
            </a:extLst>
          </p:cNvPr>
          <p:cNvSpPr>
            <a:spLocks noGrp="1"/>
          </p:cNvSpPr>
          <p:nvPr>
            <p:ph type="title"/>
          </p:nvPr>
        </p:nvSpPr>
        <p:spPr>
          <a:xfrm>
            <a:off x="1453288" y="116631"/>
            <a:ext cx="9605635" cy="1059305"/>
          </a:xfrm>
        </p:spPr>
        <p:txBody>
          <a:bodyPr/>
          <a:lstStyle/>
          <a:p>
            <a:r>
              <a:rPr lang="en-IN" dirty="0"/>
              <a:t>Task 4 : Physics (Veo 2)</a:t>
            </a:r>
          </a:p>
        </p:txBody>
      </p:sp>
      <p:pic>
        <p:nvPicPr>
          <p:cNvPr id="7" name="Content Placeholder 6">
            <a:extLst>
              <a:ext uri="{FF2B5EF4-FFF2-40B4-BE49-F238E27FC236}">
                <a16:creationId xmlns:a16="http://schemas.microsoft.com/office/drawing/2014/main" id="{73E959A8-D964-CD37-32E3-BCB70C92022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10303" y="889820"/>
            <a:ext cx="3628103" cy="3628103"/>
          </a:xfrm>
        </p:spPr>
      </p:pic>
      <p:pic>
        <p:nvPicPr>
          <p:cNvPr id="5" name="The_hand_lets_202511212309_7o6of">
            <a:hlinkClick r:id="" action="ppaction://media"/>
            <a:extLst>
              <a:ext uri="{FF2B5EF4-FFF2-40B4-BE49-F238E27FC236}">
                <a16:creationId xmlns:a16="http://schemas.microsoft.com/office/drawing/2014/main" id="{C6DF725D-6855-5019-16EF-EF5C7186C451}"/>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4845050" y="890588"/>
            <a:ext cx="6448425" cy="3627437"/>
          </a:xfrm>
        </p:spPr>
      </p:pic>
      <p:sp>
        <p:nvSpPr>
          <p:cNvPr id="6" name="TextBox 5">
            <a:extLst>
              <a:ext uri="{FF2B5EF4-FFF2-40B4-BE49-F238E27FC236}">
                <a16:creationId xmlns:a16="http://schemas.microsoft.com/office/drawing/2014/main" id="{026CA100-B533-97E6-F853-815D8BAADE64}"/>
              </a:ext>
            </a:extLst>
          </p:cNvPr>
          <p:cNvSpPr txBox="1"/>
          <p:nvPr/>
        </p:nvSpPr>
        <p:spPr>
          <a:xfrm>
            <a:off x="1216949" y="5106446"/>
            <a:ext cx="10078312" cy="369332"/>
          </a:xfrm>
          <a:prstGeom prst="rect">
            <a:avLst/>
          </a:prstGeom>
          <a:noFill/>
        </p:spPr>
        <p:txBody>
          <a:bodyPr wrap="square" rtlCol="0">
            <a:spAutoFit/>
          </a:bodyPr>
          <a:lstStyle/>
          <a:p>
            <a:r>
              <a:rPr lang="en-IN" dirty="0"/>
              <a:t>Prompt : “</a:t>
            </a:r>
            <a:r>
              <a:rPr lang="en-US" dirty="0"/>
              <a:t>The hand lets go of the object, the object falls in water. Static camera, no pan, no zoom, no dolly.”</a:t>
            </a:r>
            <a:endParaRPr lang="en-IN" dirty="0"/>
          </a:p>
        </p:txBody>
      </p:sp>
    </p:spTree>
    <p:extLst>
      <p:ext uri="{BB962C8B-B14F-4D97-AF65-F5344CB8AC3E}">
        <p14:creationId xmlns:p14="http://schemas.microsoft.com/office/powerpoint/2010/main" val="250191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7462E-888F-4959-AC4C-0DB6F09BDD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F47903-0B7D-2016-80BE-798BD79FCE4A}"/>
              </a:ext>
            </a:extLst>
          </p:cNvPr>
          <p:cNvSpPr>
            <a:spLocks noGrp="1"/>
          </p:cNvSpPr>
          <p:nvPr>
            <p:ph type="title"/>
          </p:nvPr>
        </p:nvSpPr>
        <p:spPr>
          <a:xfrm>
            <a:off x="1453288" y="116631"/>
            <a:ext cx="9605635" cy="1059305"/>
          </a:xfrm>
        </p:spPr>
        <p:txBody>
          <a:bodyPr/>
          <a:lstStyle/>
          <a:p>
            <a:r>
              <a:rPr lang="en-IN" dirty="0"/>
              <a:t>Task 4 : Transfiguration (Veo 2)</a:t>
            </a:r>
          </a:p>
        </p:txBody>
      </p:sp>
      <p:pic>
        <p:nvPicPr>
          <p:cNvPr id="9" name="Content Placeholder 8">
            <a:extLst>
              <a:ext uri="{FF2B5EF4-FFF2-40B4-BE49-F238E27FC236}">
                <a16:creationId xmlns:a16="http://schemas.microsoft.com/office/drawing/2014/main" id="{F68E1C63-7898-0A87-73C9-47BE260ACEA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77924" y="812240"/>
            <a:ext cx="3705585" cy="3705585"/>
          </a:xfrm>
        </p:spPr>
      </p:pic>
      <p:pic>
        <p:nvPicPr>
          <p:cNvPr id="5" name="A_magical_spell_202511212313_lklvv">
            <a:hlinkClick r:id="" action="ppaction://media"/>
            <a:extLst>
              <a:ext uri="{FF2B5EF4-FFF2-40B4-BE49-F238E27FC236}">
                <a16:creationId xmlns:a16="http://schemas.microsoft.com/office/drawing/2014/main" id="{5F98FF94-91D4-3A5D-0FAE-0CFDF9CEF75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4797425" y="812800"/>
            <a:ext cx="6586538" cy="3705225"/>
          </a:xfrm>
        </p:spPr>
      </p:pic>
      <p:sp>
        <p:nvSpPr>
          <p:cNvPr id="6" name="TextBox 5">
            <a:extLst>
              <a:ext uri="{FF2B5EF4-FFF2-40B4-BE49-F238E27FC236}">
                <a16:creationId xmlns:a16="http://schemas.microsoft.com/office/drawing/2014/main" id="{D23C782E-D26A-6682-2C70-11A385E07067}"/>
              </a:ext>
            </a:extLst>
          </p:cNvPr>
          <p:cNvSpPr txBox="1"/>
          <p:nvPr/>
        </p:nvSpPr>
        <p:spPr>
          <a:xfrm>
            <a:off x="1453288" y="4640826"/>
            <a:ext cx="9605635" cy="369332"/>
          </a:xfrm>
          <a:prstGeom prst="rect">
            <a:avLst/>
          </a:prstGeom>
          <a:noFill/>
        </p:spPr>
        <p:txBody>
          <a:bodyPr wrap="square" rtlCol="0">
            <a:spAutoFit/>
          </a:bodyPr>
          <a:lstStyle/>
          <a:p>
            <a:r>
              <a:rPr lang="en-IN" dirty="0"/>
              <a:t>Prompt : “</a:t>
            </a:r>
            <a:r>
              <a:rPr lang="en-US" dirty="0"/>
              <a:t>A magical spell smoothly transforms the structure of the charger into an elephant.</a:t>
            </a:r>
            <a:r>
              <a:rPr lang="en-IN" dirty="0"/>
              <a:t>”</a:t>
            </a:r>
          </a:p>
        </p:txBody>
      </p:sp>
    </p:spTree>
    <p:extLst>
      <p:ext uri="{BB962C8B-B14F-4D97-AF65-F5344CB8AC3E}">
        <p14:creationId xmlns:p14="http://schemas.microsoft.com/office/powerpoint/2010/main" val="207292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9F677-C3DE-DECE-0779-5B4ABAA6F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EE9C0E-A5C6-0804-46D9-33FB39B7B313}"/>
              </a:ext>
            </a:extLst>
          </p:cNvPr>
          <p:cNvSpPr>
            <a:spLocks noGrp="1"/>
          </p:cNvSpPr>
          <p:nvPr>
            <p:ph type="title"/>
          </p:nvPr>
        </p:nvSpPr>
        <p:spPr>
          <a:xfrm>
            <a:off x="1022556" y="116631"/>
            <a:ext cx="10036368" cy="1059305"/>
          </a:xfrm>
        </p:spPr>
        <p:txBody>
          <a:bodyPr/>
          <a:lstStyle/>
          <a:p>
            <a:r>
              <a:rPr lang="en-IN" dirty="0"/>
              <a:t>Task 4: Object Motion and counting (Veo 2)</a:t>
            </a:r>
          </a:p>
        </p:txBody>
      </p:sp>
      <p:pic>
        <p:nvPicPr>
          <p:cNvPr id="7" name="Content Placeholder 6">
            <a:extLst>
              <a:ext uri="{FF2B5EF4-FFF2-40B4-BE49-F238E27FC236}">
                <a16:creationId xmlns:a16="http://schemas.microsoft.com/office/drawing/2014/main" id="{ECD03482-1301-36B0-16B0-71B421D0DE5D}"/>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rot="16200000">
            <a:off x="1598565" y="435984"/>
            <a:ext cx="3048140" cy="4944790"/>
          </a:xfrm>
        </p:spPr>
      </p:pic>
      <p:pic>
        <p:nvPicPr>
          <p:cNvPr id="5" name="The_five_coffee_202511212315_0rm3a">
            <a:hlinkClick r:id="" action="ppaction://media"/>
            <a:extLst>
              <a:ext uri="{FF2B5EF4-FFF2-40B4-BE49-F238E27FC236}">
                <a16:creationId xmlns:a16="http://schemas.microsoft.com/office/drawing/2014/main" id="{CAC79140-9575-32A7-9636-9987C5682B4C}"/>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899150" y="1384300"/>
            <a:ext cx="5418138" cy="3048000"/>
          </a:xfrm>
        </p:spPr>
      </p:pic>
      <p:sp>
        <p:nvSpPr>
          <p:cNvPr id="6" name="TextBox 5">
            <a:extLst>
              <a:ext uri="{FF2B5EF4-FFF2-40B4-BE49-F238E27FC236}">
                <a16:creationId xmlns:a16="http://schemas.microsoft.com/office/drawing/2014/main" id="{65A53753-82ED-1E42-317B-776211500EF6}"/>
              </a:ext>
            </a:extLst>
          </p:cNvPr>
          <p:cNvSpPr txBox="1"/>
          <p:nvPr/>
        </p:nvSpPr>
        <p:spPr>
          <a:xfrm>
            <a:off x="1453288" y="4640826"/>
            <a:ext cx="9605635" cy="646331"/>
          </a:xfrm>
          <a:prstGeom prst="rect">
            <a:avLst/>
          </a:prstGeom>
          <a:noFill/>
        </p:spPr>
        <p:txBody>
          <a:bodyPr wrap="square" rtlCol="0">
            <a:spAutoFit/>
          </a:bodyPr>
          <a:lstStyle/>
          <a:p>
            <a:r>
              <a:rPr lang="en-IN" dirty="0"/>
              <a:t>Prompt : “The five coffee pods in the image spin in their  position and then move from left to right on the table</a:t>
            </a:r>
            <a:r>
              <a:rPr lang="en-US" dirty="0"/>
              <a:t>.  All the objects remain distinct throughout  the motion.</a:t>
            </a:r>
            <a:r>
              <a:rPr lang="en-IN" dirty="0"/>
              <a:t>”</a:t>
            </a:r>
          </a:p>
        </p:txBody>
      </p:sp>
    </p:spTree>
    <p:extLst>
      <p:ext uri="{BB962C8B-B14F-4D97-AF65-F5344CB8AC3E}">
        <p14:creationId xmlns:p14="http://schemas.microsoft.com/office/powerpoint/2010/main" val="411448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3693D-1480-AB22-2513-E9E3198D9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E545A9-BD43-8E46-451F-21772B7A1A94}"/>
              </a:ext>
            </a:extLst>
          </p:cNvPr>
          <p:cNvSpPr>
            <a:spLocks noGrp="1"/>
          </p:cNvSpPr>
          <p:nvPr>
            <p:ph type="title"/>
          </p:nvPr>
        </p:nvSpPr>
        <p:spPr>
          <a:xfrm>
            <a:off x="1453288" y="116631"/>
            <a:ext cx="9605635" cy="1059305"/>
          </a:xfrm>
        </p:spPr>
        <p:txBody>
          <a:bodyPr/>
          <a:lstStyle/>
          <a:p>
            <a:r>
              <a:rPr lang="en-IN" dirty="0"/>
              <a:t>Task 5: Maze Solving (Veo 3.1) without  Prompt rewriting</a:t>
            </a:r>
          </a:p>
        </p:txBody>
      </p:sp>
      <p:pic>
        <p:nvPicPr>
          <p:cNvPr id="12" name="maze_irregular">
            <a:hlinkClick r:id="" action="ppaction://media"/>
            <a:extLst>
              <a:ext uri="{FF2B5EF4-FFF2-40B4-BE49-F238E27FC236}">
                <a16:creationId xmlns:a16="http://schemas.microsoft.com/office/drawing/2014/main" id="{4085403E-4996-9295-535A-D1E4A096C1EA}"/>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654830" y="1293812"/>
            <a:ext cx="5141133" cy="2891569"/>
          </a:xfrm>
        </p:spPr>
      </p:pic>
      <p:pic>
        <p:nvPicPr>
          <p:cNvPr id="5" name="Solve_the_maze_202511212320_rzw6a">
            <a:hlinkClick r:id="" action="ppaction://media"/>
            <a:extLst>
              <a:ext uri="{FF2B5EF4-FFF2-40B4-BE49-F238E27FC236}">
                <a16:creationId xmlns:a16="http://schemas.microsoft.com/office/drawing/2014/main" id="{3827F426-9184-DEBD-B560-7E6652B0D89D}"/>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093687" y="1293813"/>
            <a:ext cx="5141133" cy="2892107"/>
          </a:xfrm>
        </p:spPr>
      </p:pic>
      <p:sp>
        <p:nvSpPr>
          <p:cNvPr id="6" name="TextBox 5">
            <a:extLst>
              <a:ext uri="{FF2B5EF4-FFF2-40B4-BE49-F238E27FC236}">
                <a16:creationId xmlns:a16="http://schemas.microsoft.com/office/drawing/2014/main" id="{0FEFF820-121D-DD89-6B5C-709D382641A8}"/>
              </a:ext>
            </a:extLst>
          </p:cNvPr>
          <p:cNvSpPr txBox="1"/>
          <p:nvPr/>
        </p:nvSpPr>
        <p:spPr>
          <a:xfrm>
            <a:off x="1453288" y="4640826"/>
            <a:ext cx="9605635" cy="923330"/>
          </a:xfrm>
          <a:prstGeom prst="rect">
            <a:avLst/>
          </a:prstGeom>
          <a:noFill/>
        </p:spPr>
        <p:txBody>
          <a:bodyPr wrap="square" rtlCol="0">
            <a:spAutoFit/>
          </a:bodyPr>
          <a:lstStyle/>
          <a:p>
            <a:r>
              <a:rPr lang="en-IN" dirty="0"/>
              <a:t>Prompt : “</a:t>
            </a:r>
            <a:r>
              <a:rPr lang="en-US" dirty="0"/>
              <a:t>Create a 2D animation based on the provided image of a maze. The red circle slides smoothly along the white path, stopping perfectly on the green circle. The red circle never slides or crosses into the black areas of the maze.”</a:t>
            </a:r>
            <a:endParaRPr lang="en-IN" dirty="0"/>
          </a:p>
        </p:txBody>
      </p:sp>
    </p:spTree>
    <p:extLst>
      <p:ext uri="{BB962C8B-B14F-4D97-AF65-F5344CB8AC3E}">
        <p14:creationId xmlns:p14="http://schemas.microsoft.com/office/powerpoint/2010/main" val="170080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2"/>
                                        </p:tgtEl>
                                      </p:cBhvr>
                                    </p:cmd>
                                  </p:childTnLst>
                                </p:cTn>
                              </p:par>
                            </p:childTnLst>
                          </p:cTn>
                        </p:par>
                        <p:par>
                          <p:cTn id="7" fill="hold">
                            <p:stCondLst>
                              <p:cond delay="8000"/>
                            </p:stCondLst>
                            <p:childTnLst>
                              <p:par>
                                <p:cTn id="8" presetID="1" presetClass="mediacall" presetSubtype="0" fill="hold" nodeType="afterEffect">
                                  <p:stCondLst>
                                    <p:cond delay="0"/>
                                  </p:stCondLst>
                                  <p:childTnLst>
                                    <p:cmd type="call" cmd="playFrom(0.0)">
                                      <p:cBhvr>
                                        <p:cTn id="9"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2"/>
                </p:tgtEl>
              </p:cMediaNode>
            </p:video>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2034A-14FF-3B12-A7A5-C4A171B95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FC320-6FBD-C20C-06F7-FC870DADD5C0}"/>
              </a:ext>
            </a:extLst>
          </p:cNvPr>
          <p:cNvSpPr>
            <a:spLocks noGrp="1"/>
          </p:cNvSpPr>
          <p:nvPr>
            <p:ph type="title"/>
          </p:nvPr>
        </p:nvSpPr>
        <p:spPr>
          <a:xfrm>
            <a:off x="371476" y="116631"/>
            <a:ext cx="11566524" cy="1059305"/>
          </a:xfrm>
        </p:spPr>
        <p:txBody>
          <a:bodyPr/>
          <a:lstStyle/>
          <a:p>
            <a:r>
              <a:rPr lang="en-IN" dirty="0"/>
              <a:t>Task 5 : Physics (Veo 3.1) without  Prompt rewriting</a:t>
            </a:r>
          </a:p>
        </p:txBody>
      </p:sp>
      <p:pic>
        <p:nvPicPr>
          <p:cNvPr id="13" name="buoyancy_bottle_cap">
            <a:hlinkClick r:id="" action="ppaction://media"/>
            <a:extLst>
              <a:ext uri="{FF2B5EF4-FFF2-40B4-BE49-F238E27FC236}">
                <a16:creationId xmlns:a16="http://schemas.microsoft.com/office/drawing/2014/main" id="{25203F5A-CDD1-9BD6-206F-45C20C18A1FC}"/>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371475" y="1006475"/>
            <a:ext cx="5468938" cy="3076575"/>
          </a:xfrm>
        </p:spPr>
      </p:pic>
      <p:pic>
        <p:nvPicPr>
          <p:cNvPr id="5" name="The_bottle_cap_202511212328_k032c">
            <a:hlinkClick r:id="" action="ppaction://media"/>
            <a:extLst>
              <a:ext uri="{FF2B5EF4-FFF2-40B4-BE49-F238E27FC236}">
                <a16:creationId xmlns:a16="http://schemas.microsoft.com/office/drawing/2014/main" id="{0E42719C-AD29-D09F-3F68-98DC4FF484B6}"/>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238240" y="1006475"/>
            <a:ext cx="5398453" cy="3036271"/>
          </a:xfrm>
        </p:spPr>
      </p:pic>
      <p:sp>
        <p:nvSpPr>
          <p:cNvPr id="6" name="TextBox 5">
            <a:extLst>
              <a:ext uri="{FF2B5EF4-FFF2-40B4-BE49-F238E27FC236}">
                <a16:creationId xmlns:a16="http://schemas.microsoft.com/office/drawing/2014/main" id="{9AE52709-8B97-2166-0FE7-383292D0B2B9}"/>
              </a:ext>
            </a:extLst>
          </p:cNvPr>
          <p:cNvSpPr txBox="1"/>
          <p:nvPr/>
        </p:nvSpPr>
        <p:spPr>
          <a:xfrm>
            <a:off x="1453288" y="5013499"/>
            <a:ext cx="9346792" cy="646331"/>
          </a:xfrm>
          <a:prstGeom prst="rect">
            <a:avLst/>
          </a:prstGeom>
          <a:noFill/>
        </p:spPr>
        <p:txBody>
          <a:bodyPr wrap="square" rtlCol="0">
            <a:spAutoFit/>
          </a:bodyPr>
          <a:lstStyle/>
          <a:p>
            <a:r>
              <a:rPr lang="en-IN" dirty="0"/>
              <a:t>Prompt : “</a:t>
            </a:r>
            <a:r>
              <a:rPr lang="en-US" dirty="0"/>
              <a:t>The hand lets go of the object, the object falls in water. Static camera, no pan, no zoom, no dolly.”</a:t>
            </a:r>
            <a:endParaRPr lang="en-IN" dirty="0"/>
          </a:p>
        </p:txBody>
      </p:sp>
    </p:spTree>
    <p:extLst>
      <p:ext uri="{BB962C8B-B14F-4D97-AF65-F5344CB8AC3E}">
        <p14:creationId xmlns:p14="http://schemas.microsoft.com/office/powerpoint/2010/main" val="186249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3" fill="hold"/>
                                        <p:tgtEl>
                                          <p:spTgt spid="13"/>
                                        </p:tgtEl>
                                      </p:cBhvr>
                                    </p:cmd>
                                  </p:childTnLst>
                                </p:cTn>
                              </p:par>
                            </p:childTnLst>
                          </p:cTn>
                        </p:par>
                        <p:par>
                          <p:cTn id="7" fill="hold">
                            <p:stCondLst>
                              <p:cond delay="8043"/>
                            </p:stCondLst>
                            <p:childTnLst>
                              <p:par>
                                <p:cTn id="8" presetID="1" presetClass="mediacall" presetSubtype="0" fill="hold" nodeType="afterEffect">
                                  <p:stCondLst>
                                    <p:cond delay="0"/>
                                  </p:stCondLst>
                                  <p:childTnLst>
                                    <p:cmd type="call" cmd="playFrom(0.0)">
                                      <p:cBhvr>
                                        <p:cTn id="9"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CE1E7-7ABF-80BD-1BEA-3999E3062B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064276-3EB3-140E-4CEE-9710BE695D50}"/>
              </a:ext>
            </a:extLst>
          </p:cNvPr>
          <p:cNvSpPr>
            <a:spLocks noGrp="1"/>
          </p:cNvSpPr>
          <p:nvPr>
            <p:ph type="title"/>
          </p:nvPr>
        </p:nvSpPr>
        <p:spPr>
          <a:xfrm>
            <a:off x="1453288" y="116631"/>
            <a:ext cx="9605635" cy="1059305"/>
          </a:xfrm>
        </p:spPr>
        <p:txBody>
          <a:bodyPr/>
          <a:lstStyle/>
          <a:p>
            <a:r>
              <a:rPr lang="en-IN" dirty="0"/>
              <a:t>Task 5 : Transfiguration (Veo 3.1) without  Prompt rewriting</a:t>
            </a:r>
          </a:p>
        </p:txBody>
      </p:sp>
      <p:pic>
        <p:nvPicPr>
          <p:cNvPr id="13" name="transfiguration">
            <a:hlinkClick r:id="" action="ppaction://media"/>
            <a:extLst>
              <a:ext uri="{FF2B5EF4-FFF2-40B4-BE49-F238E27FC236}">
                <a16:creationId xmlns:a16="http://schemas.microsoft.com/office/drawing/2014/main" id="{5EAA9175-2C3C-1D47-FC9F-30A8231ED90B}"/>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664528" y="1439863"/>
            <a:ext cx="5218112" cy="2935287"/>
          </a:xfrm>
        </p:spPr>
      </p:pic>
      <p:pic>
        <p:nvPicPr>
          <p:cNvPr id="5" name="Turn_the_cup_202511212330_83vwk">
            <a:hlinkClick r:id="" action="ppaction://media"/>
            <a:extLst>
              <a:ext uri="{FF2B5EF4-FFF2-40B4-BE49-F238E27FC236}">
                <a16:creationId xmlns:a16="http://schemas.microsoft.com/office/drawing/2014/main" id="{C8F4E69E-C76B-488D-130C-DE8C4EB66B92}"/>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096000" y="1439862"/>
            <a:ext cx="5218904" cy="2935287"/>
          </a:xfrm>
        </p:spPr>
      </p:pic>
      <p:sp>
        <p:nvSpPr>
          <p:cNvPr id="6" name="TextBox 5">
            <a:extLst>
              <a:ext uri="{FF2B5EF4-FFF2-40B4-BE49-F238E27FC236}">
                <a16:creationId xmlns:a16="http://schemas.microsoft.com/office/drawing/2014/main" id="{F8DB13E4-B798-C871-8D62-7EC2A6CE2BB7}"/>
              </a:ext>
            </a:extLst>
          </p:cNvPr>
          <p:cNvSpPr txBox="1"/>
          <p:nvPr/>
        </p:nvSpPr>
        <p:spPr>
          <a:xfrm>
            <a:off x="1453288" y="4640826"/>
            <a:ext cx="9605635" cy="369332"/>
          </a:xfrm>
          <a:prstGeom prst="rect">
            <a:avLst/>
          </a:prstGeom>
          <a:noFill/>
        </p:spPr>
        <p:txBody>
          <a:bodyPr wrap="square" rtlCol="0">
            <a:spAutoFit/>
          </a:bodyPr>
          <a:lstStyle/>
          <a:p>
            <a:r>
              <a:rPr lang="en-IN" dirty="0"/>
              <a:t>Prompt : “</a:t>
            </a:r>
            <a:r>
              <a:rPr lang="en-US" dirty="0"/>
              <a:t>A magical spell smoothly transforms the structure of the teacup into a mouse.</a:t>
            </a:r>
            <a:r>
              <a:rPr lang="en-IN" dirty="0"/>
              <a:t>”</a:t>
            </a:r>
          </a:p>
        </p:txBody>
      </p:sp>
    </p:spTree>
    <p:extLst>
      <p:ext uri="{BB962C8B-B14F-4D97-AF65-F5344CB8AC3E}">
        <p14:creationId xmlns:p14="http://schemas.microsoft.com/office/powerpoint/2010/main" val="243510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3" fill="hold"/>
                                        <p:tgtEl>
                                          <p:spTgt spid="13"/>
                                        </p:tgtEl>
                                      </p:cBhvr>
                                    </p:cmd>
                                  </p:childTnLst>
                                </p:cTn>
                              </p:par>
                            </p:childTnLst>
                          </p:cTn>
                        </p:par>
                        <p:par>
                          <p:cTn id="7" fill="hold">
                            <p:stCondLst>
                              <p:cond delay="8043"/>
                            </p:stCondLst>
                            <p:childTnLst>
                              <p:par>
                                <p:cTn id="8" presetID="1" presetClass="mediacall" presetSubtype="0" fill="hold" nodeType="afterEffect">
                                  <p:stCondLst>
                                    <p:cond delay="0"/>
                                  </p:stCondLst>
                                  <p:childTnLst>
                                    <p:cmd type="call" cmd="playFrom(0.0)">
                                      <p:cBhvr>
                                        <p:cTn id="9"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13F5E-D9EE-FB4D-9E78-2E78B5E59E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8DF8E-FCB4-D9DF-6279-9BB53823AA6D}"/>
              </a:ext>
            </a:extLst>
          </p:cNvPr>
          <p:cNvSpPr>
            <a:spLocks noGrp="1"/>
          </p:cNvSpPr>
          <p:nvPr>
            <p:ph type="title"/>
          </p:nvPr>
        </p:nvSpPr>
        <p:spPr>
          <a:xfrm>
            <a:off x="1453288" y="116631"/>
            <a:ext cx="9605635" cy="1059305"/>
          </a:xfrm>
        </p:spPr>
        <p:txBody>
          <a:bodyPr/>
          <a:lstStyle/>
          <a:p>
            <a:r>
              <a:rPr lang="en-IN" dirty="0"/>
              <a:t>Task 5 : Maze Solving (Veo 3.1) without  Prompt rewriting</a:t>
            </a:r>
          </a:p>
        </p:txBody>
      </p:sp>
      <p:pic>
        <p:nvPicPr>
          <p:cNvPr id="7" name="Content Placeholder 6">
            <a:extLst>
              <a:ext uri="{FF2B5EF4-FFF2-40B4-BE49-F238E27FC236}">
                <a16:creationId xmlns:a16="http://schemas.microsoft.com/office/drawing/2014/main" id="{96517CDA-363F-CF73-E446-A485BFF8EB15}"/>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453288" y="1175936"/>
            <a:ext cx="3155305" cy="3155305"/>
          </a:xfrm>
        </p:spPr>
      </p:pic>
      <p:pic>
        <p:nvPicPr>
          <p:cNvPr id="5" name="Create_a_2d_202511212325_hn9eo">
            <a:hlinkClick r:id="" action="ppaction://media"/>
            <a:extLst>
              <a:ext uri="{FF2B5EF4-FFF2-40B4-BE49-F238E27FC236}">
                <a16:creationId xmlns:a16="http://schemas.microsoft.com/office/drawing/2014/main" id="{85DF491D-909C-E053-7DD9-3249954A2240}"/>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455920" y="1175936"/>
            <a:ext cx="5603004" cy="3151318"/>
          </a:xfrm>
        </p:spPr>
      </p:pic>
      <p:sp>
        <p:nvSpPr>
          <p:cNvPr id="6" name="TextBox 5">
            <a:extLst>
              <a:ext uri="{FF2B5EF4-FFF2-40B4-BE49-F238E27FC236}">
                <a16:creationId xmlns:a16="http://schemas.microsoft.com/office/drawing/2014/main" id="{3106E09A-E9DB-854D-2478-E97BEB4217DD}"/>
              </a:ext>
            </a:extLst>
          </p:cNvPr>
          <p:cNvSpPr txBox="1"/>
          <p:nvPr/>
        </p:nvSpPr>
        <p:spPr>
          <a:xfrm>
            <a:off x="1453288" y="4640826"/>
            <a:ext cx="9605635" cy="923330"/>
          </a:xfrm>
          <a:prstGeom prst="rect">
            <a:avLst/>
          </a:prstGeom>
          <a:noFill/>
        </p:spPr>
        <p:txBody>
          <a:bodyPr wrap="square" rtlCol="0">
            <a:spAutoFit/>
          </a:bodyPr>
          <a:lstStyle/>
          <a:p>
            <a:r>
              <a:rPr lang="en-IN" dirty="0"/>
              <a:t>Prompt : “</a:t>
            </a:r>
            <a:r>
              <a:rPr lang="en-US" dirty="0"/>
              <a:t>Create a 2D animation based on the provided image of a maze. The red circle slides smoothly along the path, stopping perfectly on the green circle. The red circle never slides or crosses into the lines once it enters the box of the maze.”</a:t>
            </a:r>
            <a:endParaRPr lang="en-IN" dirty="0"/>
          </a:p>
        </p:txBody>
      </p:sp>
    </p:spTree>
    <p:extLst>
      <p:ext uri="{BB962C8B-B14F-4D97-AF65-F5344CB8AC3E}">
        <p14:creationId xmlns:p14="http://schemas.microsoft.com/office/powerpoint/2010/main" val="227510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34AD-EA43-E553-25B1-D766D664294F}"/>
              </a:ext>
            </a:extLst>
          </p:cNvPr>
          <p:cNvSpPr>
            <a:spLocks noGrp="1"/>
          </p:cNvSpPr>
          <p:nvPr>
            <p:ph type="title"/>
          </p:nvPr>
        </p:nvSpPr>
        <p:spPr>
          <a:xfrm>
            <a:off x="1453288" y="116631"/>
            <a:ext cx="9605635" cy="1059305"/>
          </a:xfrm>
        </p:spPr>
        <p:txBody>
          <a:bodyPr/>
          <a:lstStyle/>
          <a:p>
            <a:r>
              <a:rPr lang="en-IN" dirty="0"/>
              <a:t>Task 1 : Maze Solving (Veo 3.1)</a:t>
            </a:r>
          </a:p>
        </p:txBody>
      </p:sp>
      <p:pic>
        <p:nvPicPr>
          <p:cNvPr id="12" name="maze_irregular">
            <a:hlinkClick r:id="" action="ppaction://media"/>
            <a:extLst>
              <a:ext uri="{FF2B5EF4-FFF2-40B4-BE49-F238E27FC236}">
                <a16:creationId xmlns:a16="http://schemas.microsoft.com/office/drawing/2014/main" id="{83E2D7D0-8747-3912-D97D-F64DAA8C6984}"/>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1384300" y="1162050"/>
            <a:ext cx="4818063" cy="2709863"/>
          </a:xfrm>
        </p:spPr>
      </p:pic>
      <p:pic>
        <p:nvPicPr>
          <p:cNvPr id="9" name="Create_a_2d_202511212153_rhe0a">
            <a:hlinkClick r:id="" action="ppaction://media"/>
            <a:extLst>
              <a:ext uri="{FF2B5EF4-FFF2-40B4-BE49-F238E27FC236}">
                <a16:creationId xmlns:a16="http://schemas.microsoft.com/office/drawing/2014/main" id="{798723A0-3FB9-F9FA-106A-C545DC52E162}"/>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345238" y="1176338"/>
            <a:ext cx="4818062" cy="2709862"/>
          </a:xfrm>
        </p:spPr>
      </p:pic>
      <p:sp>
        <p:nvSpPr>
          <p:cNvPr id="6" name="TextBox 5">
            <a:extLst>
              <a:ext uri="{FF2B5EF4-FFF2-40B4-BE49-F238E27FC236}">
                <a16:creationId xmlns:a16="http://schemas.microsoft.com/office/drawing/2014/main" id="{DA721588-2552-EB4A-CBC2-6B79C82A389C}"/>
              </a:ext>
            </a:extLst>
          </p:cNvPr>
          <p:cNvSpPr txBox="1"/>
          <p:nvPr/>
        </p:nvSpPr>
        <p:spPr>
          <a:xfrm>
            <a:off x="1453288" y="4640826"/>
            <a:ext cx="9605635" cy="923330"/>
          </a:xfrm>
          <a:prstGeom prst="rect">
            <a:avLst/>
          </a:prstGeom>
          <a:noFill/>
        </p:spPr>
        <p:txBody>
          <a:bodyPr wrap="square" rtlCol="0">
            <a:spAutoFit/>
          </a:bodyPr>
          <a:lstStyle/>
          <a:p>
            <a:r>
              <a:rPr lang="en-IN" dirty="0"/>
              <a:t>Prompt : “</a:t>
            </a:r>
            <a:r>
              <a:rPr lang="en-US" dirty="0"/>
              <a:t>Create a 2D animation based on the provided image of a maze. The red circle slides smoothly along the white path, stopping perfectly on the green circle. The red circle never slides or crosses into the black areas of the maze.”</a:t>
            </a:r>
            <a:endParaRPr lang="en-IN" dirty="0"/>
          </a:p>
        </p:txBody>
      </p:sp>
    </p:spTree>
    <p:extLst>
      <p:ext uri="{BB962C8B-B14F-4D97-AF65-F5344CB8AC3E}">
        <p14:creationId xmlns:p14="http://schemas.microsoft.com/office/powerpoint/2010/main" val="184402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2"/>
                                        </p:tgtEl>
                                      </p:cBhvr>
                                    </p:cmd>
                                  </p:childTnLst>
                                </p:cTn>
                              </p:par>
                            </p:childTnLst>
                          </p:cTn>
                        </p:par>
                        <p:par>
                          <p:cTn id="7" fill="hold">
                            <p:stCondLst>
                              <p:cond delay="8000"/>
                            </p:stCondLst>
                            <p:childTnLst>
                              <p:par>
                                <p:cTn id="8" presetID="1" presetClass="mediacall" presetSubtype="0" fill="hold" nodeType="afterEffect">
                                  <p:stCondLst>
                                    <p:cond delay="0"/>
                                  </p:stCondLst>
                                  <p:childTnLst>
                                    <p:cmd type="call" cmd="playFrom(0.0)">
                                      <p:cBhvr>
                                        <p:cTn id="9" dur="8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2"/>
                </p:tgtEl>
              </p:cMediaNode>
            </p:video>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FC44C-43D6-05ED-9ABA-795A97775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91ABE1-9E76-4814-7B40-13315FE1FABC}"/>
              </a:ext>
            </a:extLst>
          </p:cNvPr>
          <p:cNvSpPr>
            <a:spLocks noGrp="1"/>
          </p:cNvSpPr>
          <p:nvPr>
            <p:ph type="title"/>
          </p:nvPr>
        </p:nvSpPr>
        <p:spPr>
          <a:xfrm>
            <a:off x="1453288" y="116631"/>
            <a:ext cx="9605635" cy="1059305"/>
          </a:xfrm>
        </p:spPr>
        <p:txBody>
          <a:bodyPr/>
          <a:lstStyle/>
          <a:p>
            <a:r>
              <a:rPr lang="en-IN" dirty="0"/>
              <a:t>Task 5 : Physics (Veo 3.1) without  Prompt rewriting</a:t>
            </a:r>
          </a:p>
        </p:txBody>
      </p:sp>
      <p:pic>
        <p:nvPicPr>
          <p:cNvPr id="7" name="Content Placeholder 6">
            <a:extLst>
              <a:ext uri="{FF2B5EF4-FFF2-40B4-BE49-F238E27FC236}">
                <a16:creationId xmlns:a16="http://schemas.microsoft.com/office/drawing/2014/main" id="{52A5628D-34F2-D746-8A67-D06421BFAED9}"/>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20463" y="1173007"/>
            <a:ext cx="3628103" cy="3628103"/>
          </a:xfrm>
        </p:spPr>
      </p:pic>
      <p:pic>
        <p:nvPicPr>
          <p:cNvPr id="5" name="The_cap_drops_202511212332_ba3wu">
            <a:hlinkClick r:id="" action="ppaction://media"/>
            <a:extLst>
              <a:ext uri="{FF2B5EF4-FFF2-40B4-BE49-F238E27FC236}">
                <a16:creationId xmlns:a16="http://schemas.microsoft.com/office/drawing/2014/main" id="{DF822556-8E90-CA5C-7315-64BD6B6A0E3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4690110" y="1173007"/>
            <a:ext cx="6470413" cy="3639178"/>
          </a:xfrm>
        </p:spPr>
      </p:pic>
      <p:sp>
        <p:nvSpPr>
          <p:cNvPr id="6" name="TextBox 5">
            <a:extLst>
              <a:ext uri="{FF2B5EF4-FFF2-40B4-BE49-F238E27FC236}">
                <a16:creationId xmlns:a16="http://schemas.microsoft.com/office/drawing/2014/main" id="{84415603-4455-1D0F-23A6-42EC28636755}"/>
              </a:ext>
            </a:extLst>
          </p:cNvPr>
          <p:cNvSpPr txBox="1"/>
          <p:nvPr/>
        </p:nvSpPr>
        <p:spPr>
          <a:xfrm>
            <a:off x="1216949" y="5106446"/>
            <a:ext cx="10078312" cy="369332"/>
          </a:xfrm>
          <a:prstGeom prst="rect">
            <a:avLst/>
          </a:prstGeom>
          <a:noFill/>
        </p:spPr>
        <p:txBody>
          <a:bodyPr wrap="square" rtlCol="0">
            <a:spAutoFit/>
          </a:bodyPr>
          <a:lstStyle/>
          <a:p>
            <a:r>
              <a:rPr lang="en-IN" dirty="0"/>
              <a:t>Prompt : “</a:t>
            </a:r>
            <a:r>
              <a:rPr lang="en-US" dirty="0"/>
              <a:t>The hand lets go of the object, the object falls in water. Static camera, no pan, no zoom, no dolly.”</a:t>
            </a:r>
            <a:endParaRPr lang="en-IN" dirty="0"/>
          </a:p>
        </p:txBody>
      </p:sp>
    </p:spTree>
    <p:extLst>
      <p:ext uri="{BB962C8B-B14F-4D97-AF65-F5344CB8AC3E}">
        <p14:creationId xmlns:p14="http://schemas.microsoft.com/office/powerpoint/2010/main" val="311911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4D7DB-983B-5C1C-7607-26CB38AB6C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990DF-8EEF-0856-E155-462310CD93AE}"/>
              </a:ext>
            </a:extLst>
          </p:cNvPr>
          <p:cNvSpPr>
            <a:spLocks noGrp="1"/>
          </p:cNvSpPr>
          <p:nvPr>
            <p:ph type="title"/>
          </p:nvPr>
        </p:nvSpPr>
        <p:spPr>
          <a:xfrm>
            <a:off x="1453288" y="116631"/>
            <a:ext cx="9605635" cy="1059305"/>
          </a:xfrm>
        </p:spPr>
        <p:txBody>
          <a:bodyPr/>
          <a:lstStyle/>
          <a:p>
            <a:r>
              <a:rPr lang="en-IN" dirty="0"/>
              <a:t>Task 5 : Transfiguration (Veo 3.1) without  Prompt rewriting</a:t>
            </a:r>
          </a:p>
        </p:txBody>
      </p:sp>
      <p:pic>
        <p:nvPicPr>
          <p:cNvPr id="9" name="Content Placeholder 8">
            <a:extLst>
              <a:ext uri="{FF2B5EF4-FFF2-40B4-BE49-F238E27FC236}">
                <a16:creationId xmlns:a16="http://schemas.microsoft.com/office/drawing/2014/main" id="{8ECE7984-8655-DFF6-0774-2A0DE11E1D70}"/>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57848" y="1175936"/>
            <a:ext cx="3725345" cy="3725345"/>
          </a:xfrm>
        </p:spPr>
      </p:pic>
      <p:pic>
        <p:nvPicPr>
          <p:cNvPr id="5" name="The_charger_turns_202511212336_i5mlc">
            <a:hlinkClick r:id="" action="ppaction://media"/>
            <a:extLst>
              <a:ext uri="{FF2B5EF4-FFF2-40B4-BE49-F238E27FC236}">
                <a16:creationId xmlns:a16="http://schemas.microsoft.com/office/drawing/2014/main" id="{8D4F5EE0-86EB-827C-6B19-DD908FC77406}"/>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035550" y="1175936"/>
            <a:ext cx="6475730" cy="3642168"/>
          </a:xfrm>
        </p:spPr>
      </p:pic>
      <p:sp>
        <p:nvSpPr>
          <p:cNvPr id="6" name="TextBox 5">
            <a:extLst>
              <a:ext uri="{FF2B5EF4-FFF2-40B4-BE49-F238E27FC236}">
                <a16:creationId xmlns:a16="http://schemas.microsoft.com/office/drawing/2014/main" id="{56F74E54-479D-576D-8289-50090D70B4B6}"/>
              </a:ext>
            </a:extLst>
          </p:cNvPr>
          <p:cNvSpPr txBox="1"/>
          <p:nvPr/>
        </p:nvSpPr>
        <p:spPr>
          <a:xfrm>
            <a:off x="1544728" y="5169146"/>
            <a:ext cx="9605635" cy="369332"/>
          </a:xfrm>
          <a:prstGeom prst="rect">
            <a:avLst/>
          </a:prstGeom>
          <a:noFill/>
        </p:spPr>
        <p:txBody>
          <a:bodyPr wrap="square" rtlCol="0">
            <a:spAutoFit/>
          </a:bodyPr>
          <a:lstStyle/>
          <a:p>
            <a:r>
              <a:rPr lang="en-IN" dirty="0"/>
              <a:t>Prompt : “</a:t>
            </a:r>
            <a:r>
              <a:rPr lang="en-US" dirty="0"/>
              <a:t>A magical spell smoothly transforms the structure of the charger into an elephant.</a:t>
            </a:r>
            <a:r>
              <a:rPr lang="en-IN" dirty="0"/>
              <a:t>”</a:t>
            </a:r>
          </a:p>
        </p:txBody>
      </p:sp>
    </p:spTree>
    <p:extLst>
      <p:ext uri="{BB962C8B-B14F-4D97-AF65-F5344CB8AC3E}">
        <p14:creationId xmlns:p14="http://schemas.microsoft.com/office/powerpoint/2010/main" val="175899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059BE-F5C7-3EC7-D356-78716B3BEA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9DA5C-B027-F76A-36CC-F5CD25BCF8C1}"/>
              </a:ext>
            </a:extLst>
          </p:cNvPr>
          <p:cNvSpPr>
            <a:spLocks noGrp="1"/>
          </p:cNvSpPr>
          <p:nvPr>
            <p:ph type="title"/>
          </p:nvPr>
        </p:nvSpPr>
        <p:spPr>
          <a:xfrm>
            <a:off x="1022556" y="116631"/>
            <a:ext cx="10036368" cy="1059305"/>
          </a:xfrm>
        </p:spPr>
        <p:txBody>
          <a:bodyPr/>
          <a:lstStyle/>
          <a:p>
            <a:r>
              <a:rPr lang="en-IN" dirty="0"/>
              <a:t>Task 5 : Object Motion and counting (Veo 3.1) without  Prompt rewriting</a:t>
            </a:r>
          </a:p>
        </p:txBody>
      </p:sp>
      <p:pic>
        <p:nvPicPr>
          <p:cNvPr id="7" name="Content Placeholder 6">
            <a:extLst>
              <a:ext uri="{FF2B5EF4-FFF2-40B4-BE49-F238E27FC236}">
                <a16:creationId xmlns:a16="http://schemas.microsoft.com/office/drawing/2014/main" id="{28C194A0-8BEF-7110-556E-9B89974EB3B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rot="16200000">
            <a:off x="1578768" y="435986"/>
            <a:ext cx="3048140" cy="4944790"/>
          </a:xfrm>
        </p:spPr>
      </p:pic>
      <p:pic>
        <p:nvPicPr>
          <p:cNvPr id="5" name="All_the_coffee_202511212340_iauwx">
            <a:hlinkClick r:id="" action="ppaction://media"/>
            <a:extLst>
              <a:ext uri="{FF2B5EF4-FFF2-40B4-BE49-F238E27FC236}">
                <a16:creationId xmlns:a16="http://schemas.microsoft.com/office/drawing/2014/main" id="{1EDD1F0F-A3C4-9085-CEBD-FBDC72304AD1}"/>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742964" y="1277620"/>
            <a:ext cx="5609250" cy="3154831"/>
          </a:xfrm>
        </p:spPr>
      </p:pic>
      <p:sp>
        <p:nvSpPr>
          <p:cNvPr id="6" name="TextBox 5">
            <a:extLst>
              <a:ext uri="{FF2B5EF4-FFF2-40B4-BE49-F238E27FC236}">
                <a16:creationId xmlns:a16="http://schemas.microsoft.com/office/drawing/2014/main" id="{D8526199-95C1-392B-BEED-93EEC397D64E}"/>
              </a:ext>
            </a:extLst>
          </p:cNvPr>
          <p:cNvSpPr txBox="1"/>
          <p:nvPr/>
        </p:nvSpPr>
        <p:spPr>
          <a:xfrm>
            <a:off x="1453288" y="4640826"/>
            <a:ext cx="9605635" cy="646331"/>
          </a:xfrm>
          <a:prstGeom prst="rect">
            <a:avLst/>
          </a:prstGeom>
          <a:noFill/>
        </p:spPr>
        <p:txBody>
          <a:bodyPr wrap="square" rtlCol="0">
            <a:spAutoFit/>
          </a:bodyPr>
          <a:lstStyle/>
          <a:p>
            <a:r>
              <a:rPr lang="en-IN" dirty="0"/>
              <a:t>Prompt : “The five coffee pods in the image spin in their  position and then move from left to right on the table</a:t>
            </a:r>
            <a:r>
              <a:rPr lang="en-US" dirty="0"/>
              <a:t>.  All the objects remain distinct throughout  the motion.</a:t>
            </a:r>
            <a:r>
              <a:rPr lang="en-IN" dirty="0"/>
              <a:t>”</a:t>
            </a:r>
          </a:p>
        </p:txBody>
      </p:sp>
    </p:spTree>
    <p:extLst>
      <p:ext uri="{BB962C8B-B14F-4D97-AF65-F5344CB8AC3E}">
        <p14:creationId xmlns:p14="http://schemas.microsoft.com/office/powerpoint/2010/main" val="327919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9620-2E9D-7F34-792C-6798527DA0C5}"/>
              </a:ext>
            </a:extLst>
          </p:cNvPr>
          <p:cNvSpPr>
            <a:spLocks noGrp="1"/>
          </p:cNvSpPr>
          <p:nvPr>
            <p:ph type="title"/>
          </p:nvPr>
        </p:nvSpPr>
        <p:spPr>
          <a:xfrm>
            <a:off x="1294362" y="-195795"/>
            <a:ext cx="9603275" cy="1049235"/>
          </a:xfrm>
        </p:spPr>
        <p:txBody>
          <a:bodyPr/>
          <a:lstStyle/>
          <a:p>
            <a:r>
              <a:rPr lang="en-IN" dirty="0"/>
              <a:t>Summary / Inferences </a:t>
            </a:r>
          </a:p>
        </p:txBody>
      </p:sp>
      <p:sp>
        <p:nvSpPr>
          <p:cNvPr id="3" name="Content Placeholder 2">
            <a:extLst>
              <a:ext uri="{FF2B5EF4-FFF2-40B4-BE49-F238E27FC236}">
                <a16:creationId xmlns:a16="http://schemas.microsoft.com/office/drawing/2014/main" id="{AB36E848-092F-5B42-99D2-1AFB50A05C47}"/>
              </a:ext>
            </a:extLst>
          </p:cNvPr>
          <p:cNvSpPr>
            <a:spLocks noGrp="1"/>
          </p:cNvSpPr>
          <p:nvPr>
            <p:ph idx="1"/>
          </p:nvPr>
        </p:nvSpPr>
        <p:spPr>
          <a:xfrm>
            <a:off x="223519" y="629920"/>
            <a:ext cx="11744959" cy="6146800"/>
          </a:xfrm>
        </p:spPr>
        <p:txBody>
          <a:bodyPr>
            <a:normAutofit fontScale="92500" lnSpcReduction="10000"/>
          </a:bodyPr>
          <a:lstStyle/>
          <a:p>
            <a:r>
              <a:rPr lang="en-IN" dirty="0"/>
              <a:t>The performance of  Veo 3.1 was excellent and mostly successful when compared to Veo 2.</a:t>
            </a:r>
          </a:p>
          <a:p>
            <a:r>
              <a:rPr lang="en-IN" dirty="0"/>
              <a:t>There was a significant performance drop when prompt rewriting was turned off for Veo 3.1 and cases where it was successful previously had now failed.</a:t>
            </a:r>
          </a:p>
          <a:p>
            <a:r>
              <a:rPr lang="en-IN" dirty="0"/>
              <a:t>When testing maze solving capabilities, to test spatial reasoning, the reproduction on Veo 3.1 was successful but was only partially successful when given a variant of similar test, the failure was even more significant with prompt rewriting turned off and it failed completely on the Veo 2 model both on the variants and reproductions.</a:t>
            </a:r>
          </a:p>
          <a:p>
            <a:r>
              <a:rPr lang="en-IN" dirty="0"/>
              <a:t>Physics test case for cap falling had similar results,  while the reproductions were mostly successful with slight difference in  interactions, the variants performance changed  with prompt  rewriting turned off and it  hallucinated  another cap on Veo 2 model.</a:t>
            </a:r>
          </a:p>
          <a:p>
            <a:r>
              <a:rPr lang="en-IN" dirty="0"/>
              <a:t>Transfiguration was mostly unsuccessful while the reproductions were still acceptable it failed on Veo 2 and the variant cases were not consistent, interestingly the best performance was observed with prompt rewriting turned off in the variant case.</a:t>
            </a:r>
          </a:p>
          <a:p>
            <a:r>
              <a:rPr lang="en-IN" dirty="0"/>
              <a:t>The object counting case was a bag of mixed results and all of them were  unsuccessful, initially the coffee pods were moving as expected but one merged in the Veo 3.1 case.  In the Veo 2 case  the  model  hallucinated  a  train of pods, the last case the model  merged all  of the  pods  together and formed a bigger pod but the motion in this  case  was as expected  over  others.</a:t>
            </a:r>
          </a:p>
        </p:txBody>
      </p:sp>
    </p:spTree>
    <p:extLst>
      <p:ext uri="{BB962C8B-B14F-4D97-AF65-F5344CB8AC3E}">
        <p14:creationId xmlns:p14="http://schemas.microsoft.com/office/powerpoint/2010/main" val="2621225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0AF5-638F-AE42-708D-C48AF8CE88E4}"/>
              </a:ext>
            </a:extLst>
          </p:cNvPr>
          <p:cNvSpPr>
            <a:spLocks noGrp="1"/>
          </p:cNvSpPr>
          <p:nvPr>
            <p:ph type="title"/>
          </p:nvPr>
        </p:nvSpPr>
        <p:spPr>
          <a:xfrm>
            <a:off x="1451579" y="342420"/>
            <a:ext cx="9291215" cy="1049235"/>
          </a:xfrm>
        </p:spPr>
        <p:txBody>
          <a:bodyPr/>
          <a:lstStyle/>
          <a:p>
            <a:r>
              <a:rPr lang="en-IN" dirty="0"/>
              <a:t>Failure Cases</a:t>
            </a:r>
          </a:p>
        </p:txBody>
      </p:sp>
      <p:sp>
        <p:nvSpPr>
          <p:cNvPr id="3" name="Content Placeholder 2">
            <a:extLst>
              <a:ext uri="{FF2B5EF4-FFF2-40B4-BE49-F238E27FC236}">
                <a16:creationId xmlns:a16="http://schemas.microsoft.com/office/drawing/2014/main" id="{39DF8D28-AE47-18E6-4DEE-CE1A4AC4B7CA}"/>
              </a:ext>
            </a:extLst>
          </p:cNvPr>
          <p:cNvSpPr>
            <a:spLocks noGrp="1"/>
          </p:cNvSpPr>
          <p:nvPr>
            <p:ph idx="1"/>
          </p:nvPr>
        </p:nvSpPr>
        <p:spPr>
          <a:xfrm>
            <a:off x="1451579" y="1391656"/>
            <a:ext cx="9291215" cy="4074690"/>
          </a:xfrm>
        </p:spPr>
        <p:txBody>
          <a:bodyPr>
            <a:normAutofit fontScale="92500" lnSpcReduction="10000"/>
          </a:bodyPr>
          <a:lstStyle/>
          <a:p>
            <a:r>
              <a:rPr lang="en-US" dirty="0"/>
              <a:t>Despite their generalist capabilities, video models exhibit distinct failure modes when pushed beyond simple generation. Physics violations are common, models often prioritize visual smoothness over physical plausibility, causing objects to clip through walls as seen in the maze task, float unnaturally. </a:t>
            </a:r>
          </a:p>
          <a:p>
            <a:r>
              <a:rPr lang="en-US" dirty="0"/>
              <a:t>Hallucinations also occur, particularly in tasks requiring object permanence where objects may spontaneously merge, disappear, or multiply during occlusion. </a:t>
            </a:r>
          </a:p>
          <a:p>
            <a:r>
              <a:rPr lang="en-US" dirty="0"/>
              <a:t>Furthermore, the models show a heavy dependence on prompt rewriting; when the internal LLM rewriter is disabled, performance on reasoning tasks (like pathfinding) degrades significantly, revealing that the "intelligence" often lies in the text encoder rather than the video generation process itself</a:t>
            </a:r>
            <a:endParaRPr lang="en-IN" dirty="0"/>
          </a:p>
        </p:txBody>
      </p:sp>
    </p:spTree>
    <p:extLst>
      <p:ext uri="{BB962C8B-B14F-4D97-AF65-F5344CB8AC3E}">
        <p14:creationId xmlns:p14="http://schemas.microsoft.com/office/powerpoint/2010/main" val="2822747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CBE44-C0D7-2B0E-A5FF-58368E28C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6E135-052E-5AA9-2837-30AAAE29A932}"/>
              </a:ext>
            </a:extLst>
          </p:cNvPr>
          <p:cNvSpPr>
            <a:spLocks noGrp="1"/>
          </p:cNvSpPr>
          <p:nvPr>
            <p:ph type="title"/>
          </p:nvPr>
        </p:nvSpPr>
        <p:spPr>
          <a:xfrm>
            <a:off x="1453288" y="116631"/>
            <a:ext cx="9605635" cy="1059305"/>
          </a:xfrm>
        </p:spPr>
        <p:txBody>
          <a:bodyPr/>
          <a:lstStyle/>
          <a:p>
            <a:r>
              <a:rPr lang="en-IN" dirty="0"/>
              <a:t>Task 1 : Physics (Veo 3.1)</a:t>
            </a:r>
          </a:p>
        </p:txBody>
      </p:sp>
      <p:pic>
        <p:nvPicPr>
          <p:cNvPr id="13" name="buoyancy_bottle_cap">
            <a:hlinkClick r:id="" action="ppaction://media"/>
            <a:extLst>
              <a:ext uri="{FF2B5EF4-FFF2-40B4-BE49-F238E27FC236}">
                <a16:creationId xmlns:a16="http://schemas.microsoft.com/office/drawing/2014/main" id="{1BC1B0FE-60E8-E2EF-B9DA-E3E96562C4F5}"/>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371475" y="1006475"/>
            <a:ext cx="5468938" cy="3076575"/>
          </a:xfrm>
        </p:spPr>
      </p:pic>
      <p:pic>
        <p:nvPicPr>
          <p:cNvPr id="16" name="The_hand_lets_202511212255_0pr84">
            <a:hlinkClick r:id="" action="ppaction://media"/>
            <a:extLst>
              <a:ext uri="{FF2B5EF4-FFF2-40B4-BE49-F238E27FC236}">
                <a16:creationId xmlns:a16="http://schemas.microsoft.com/office/drawing/2014/main" id="{F5D884B0-B4DB-1C83-FD13-72EFDF0EAF36}"/>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350000" y="1006475"/>
            <a:ext cx="5468938" cy="3076575"/>
          </a:xfrm>
        </p:spPr>
      </p:pic>
      <p:sp>
        <p:nvSpPr>
          <p:cNvPr id="6" name="TextBox 5">
            <a:extLst>
              <a:ext uri="{FF2B5EF4-FFF2-40B4-BE49-F238E27FC236}">
                <a16:creationId xmlns:a16="http://schemas.microsoft.com/office/drawing/2014/main" id="{A6802478-DB82-515C-EC06-2591E90CF405}"/>
              </a:ext>
            </a:extLst>
          </p:cNvPr>
          <p:cNvSpPr txBox="1"/>
          <p:nvPr/>
        </p:nvSpPr>
        <p:spPr>
          <a:xfrm>
            <a:off x="1453288" y="5013499"/>
            <a:ext cx="9346792" cy="646331"/>
          </a:xfrm>
          <a:prstGeom prst="rect">
            <a:avLst/>
          </a:prstGeom>
          <a:noFill/>
        </p:spPr>
        <p:txBody>
          <a:bodyPr wrap="square" rtlCol="0">
            <a:spAutoFit/>
          </a:bodyPr>
          <a:lstStyle/>
          <a:p>
            <a:r>
              <a:rPr lang="en-IN" dirty="0"/>
              <a:t>Prompt : “</a:t>
            </a:r>
            <a:r>
              <a:rPr lang="en-US" dirty="0"/>
              <a:t>The hand lets go of the object, the object falls in water. Static camera, no pan, no zoom, no dolly.”</a:t>
            </a:r>
            <a:endParaRPr lang="en-IN" dirty="0"/>
          </a:p>
        </p:txBody>
      </p:sp>
    </p:spTree>
    <p:extLst>
      <p:ext uri="{BB962C8B-B14F-4D97-AF65-F5344CB8AC3E}">
        <p14:creationId xmlns:p14="http://schemas.microsoft.com/office/powerpoint/2010/main" val="288070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3" fill="hold"/>
                                        <p:tgtEl>
                                          <p:spTgt spid="13"/>
                                        </p:tgtEl>
                                      </p:cBhvr>
                                    </p:cmd>
                                  </p:childTnLst>
                                </p:cTn>
                              </p:par>
                            </p:childTnLst>
                          </p:cTn>
                        </p:par>
                        <p:par>
                          <p:cTn id="7" fill="hold">
                            <p:stCondLst>
                              <p:cond delay="8043"/>
                            </p:stCondLst>
                            <p:childTnLst>
                              <p:par>
                                <p:cTn id="8" presetID="1" presetClass="mediacall" presetSubtype="0" fill="hold" nodeType="afterEffect">
                                  <p:stCondLst>
                                    <p:cond delay="0"/>
                                  </p:stCondLst>
                                  <p:childTnLst>
                                    <p:cmd type="call" cmd="playFrom(0.0)">
                                      <p:cBhvr>
                                        <p:cTn id="9" dur="8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fill="hold" display="0">
                  <p:stCondLst>
                    <p:cond delay="indefinite"/>
                  </p:stCondLst>
                </p:cTn>
                <p:tgtEl>
                  <p:spTgt spid="16"/>
                </p:tgtEl>
              </p:cMediaNode>
            </p:video>
            <p:seq concurrent="1" nextAc="seek">
              <p:cTn id="17" restart="whenNotActive" fill="hold" evtFilter="cancelBubble" nodeType="interactiveSeq">
                <p:stCondLst>
                  <p:cond evt="onClick" delay="0">
                    <p:tgtEl>
                      <p:spTgt spid="1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B4286-EE52-C479-16A4-003E8CC08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8F285-C44D-3854-E8E5-E39DE1750DE8}"/>
              </a:ext>
            </a:extLst>
          </p:cNvPr>
          <p:cNvSpPr>
            <a:spLocks noGrp="1"/>
          </p:cNvSpPr>
          <p:nvPr>
            <p:ph type="title"/>
          </p:nvPr>
        </p:nvSpPr>
        <p:spPr>
          <a:xfrm>
            <a:off x="1453288" y="116631"/>
            <a:ext cx="9605635" cy="1059305"/>
          </a:xfrm>
        </p:spPr>
        <p:txBody>
          <a:bodyPr/>
          <a:lstStyle/>
          <a:p>
            <a:r>
              <a:rPr lang="en-IN" dirty="0"/>
              <a:t>Task 1 : Transfiguration (Veo 3.1)</a:t>
            </a:r>
          </a:p>
        </p:txBody>
      </p:sp>
      <p:pic>
        <p:nvPicPr>
          <p:cNvPr id="13" name="transfiguration">
            <a:hlinkClick r:id="" action="ppaction://media"/>
            <a:extLst>
              <a:ext uri="{FF2B5EF4-FFF2-40B4-BE49-F238E27FC236}">
                <a16:creationId xmlns:a16="http://schemas.microsoft.com/office/drawing/2014/main" id="{80365F23-A6FF-A39A-2189-E2B1FE3F9BEE}"/>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877888" y="1439863"/>
            <a:ext cx="5218112" cy="2935287"/>
          </a:xfrm>
        </p:spPr>
      </p:pic>
      <p:pic>
        <p:nvPicPr>
          <p:cNvPr id="14" name="A_magical_spell_202511212253_cfhdl">
            <a:hlinkClick r:id="" action="ppaction://media"/>
            <a:extLst>
              <a:ext uri="{FF2B5EF4-FFF2-40B4-BE49-F238E27FC236}">
                <a16:creationId xmlns:a16="http://schemas.microsoft.com/office/drawing/2014/main" id="{12DBC668-F131-B652-E14A-D85CC5F093EC}"/>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413500" y="1439863"/>
            <a:ext cx="5219700" cy="2936875"/>
          </a:xfrm>
        </p:spPr>
      </p:pic>
      <p:sp>
        <p:nvSpPr>
          <p:cNvPr id="6" name="TextBox 5">
            <a:extLst>
              <a:ext uri="{FF2B5EF4-FFF2-40B4-BE49-F238E27FC236}">
                <a16:creationId xmlns:a16="http://schemas.microsoft.com/office/drawing/2014/main" id="{3634D628-703A-204E-54B6-669BAFA66FA9}"/>
              </a:ext>
            </a:extLst>
          </p:cNvPr>
          <p:cNvSpPr txBox="1"/>
          <p:nvPr/>
        </p:nvSpPr>
        <p:spPr>
          <a:xfrm>
            <a:off x="1453288" y="4640826"/>
            <a:ext cx="9605635" cy="369332"/>
          </a:xfrm>
          <a:prstGeom prst="rect">
            <a:avLst/>
          </a:prstGeom>
          <a:noFill/>
        </p:spPr>
        <p:txBody>
          <a:bodyPr wrap="square" rtlCol="0">
            <a:spAutoFit/>
          </a:bodyPr>
          <a:lstStyle/>
          <a:p>
            <a:r>
              <a:rPr lang="en-IN" dirty="0"/>
              <a:t>Prompt : “</a:t>
            </a:r>
            <a:r>
              <a:rPr lang="en-US" dirty="0"/>
              <a:t>A magical spell smoothly transforms the structure of the teacup into a mouse.</a:t>
            </a:r>
            <a:r>
              <a:rPr lang="en-IN" dirty="0"/>
              <a:t>”</a:t>
            </a:r>
          </a:p>
        </p:txBody>
      </p:sp>
    </p:spTree>
    <p:extLst>
      <p:ext uri="{BB962C8B-B14F-4D97-AF65-F5344CB8AC3E}">
        <p14:creationId xmlns:p14="http://schemas.microsoft.com/office/powerpoint/2010/main" val="78483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3" fill="hold"/>
                                        <p:tgtEl>
                                          <p:spTgt spid="13"/>
                                        </p:tgtEl>
                                      </p:cBhvr>
                                    </p:cmd>
                                  </p:childTnLst>
                                </p:cTn>
                              </p:par>
                            </p:childTnLst>
                          </p:cTn>
                        </p:par>
                        <p:par>
                          <p:cTn id="7" fill="hold">
                            <p:stCondLst>
                              <p:cond delay="8043"/>
                            </p:stCondLst>
                            <p:childTnLst>
                              <p:par>
                                <p:cTn id="8" presetID="1" presetClass="mediacall" presetSubtype="0" fill="hold" nodeType="afterEffect">
                                  <p:stCondLst>
                                    <p:cond delay="0"/>
                                  </p:stCondLst>
                                  <p:childTnLst>
                                    <p:cmd type="call" cmd="playFrom(0.0)">
                                      <p:cBhvr>
                                        <p:cTn id="9" dur="8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fill="hold" display="0">
                  <p:stCondLst>
                    <p:cond delay="indefinite"/>
                  </p:stCondLst>
                </p:cTn>
                <p:tgtEl>
                  <p:spTgt spid="14"/>
                </p:tgtEl>
              </p:cMediaNode>
            </p:video>
            <p:seq concurrent="1" nextAc="seek">
              <p:cTn id="17" restart="whenNotActive" fill="hold" evtFilter="cancelBubble" nodeType="interactiveSeq">
                <p:stCondLst>
                  <p:cond evt="onClick" delay="0">
                    <p:tgtEl>
                      <p:spTgt spid="1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EE73F-28CC-8F6F-90FF-C2E9559914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3A56C-8D33-A543-9F46-FFEA0EDBFF71}"/>
              </a:ext>
            </a:extLst>
          </p:cNvPr>
          <p:cNvSpPr>
            <a:spLocks noGrp="1"/>
          </p:cNvSpPr>
          <p:nvPr>
            <p:ph type="title"/>
          </p:nvPr>
        </p:nvSpPr>
        <p:spPr>
          <a:xfrm>
            <a:off x="1453288" y="116631"/>
            <a:ext cx="9605635" cy="1059305"/>
          </a:xfrm>
        </p:spPr>
        <p:txBody>
          <a:bodyPr/>
          <a:lstStyle/>
          <a:p>
            <a:r>
              <a:rPr lang="en-IN" dirty="0"/>
              <a:t>Task 2 : Maze Solving (Veo 3.1)</a:t>
            </a:r>
          </a:p>
        </p:txBody>
      </p:sp>
      <p:pic>
        <p:nvPicPr>
          <p:cNvPr id="7" name="Content Placeholder 6">
            <a:extLst>
              <a:ext uri="{FF2B5EF4-FFF2-40B4-BE49-F238E27FC236}">
                <a16:creationId xmlns:a16="http://schemas.microsoft.com/office/drawing/2014/main" id="{34D8D13C-E5B4-D7F0-1347-5C29C7931F4D}"/>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731655" y="943412"/>
            <a:ext cx="3479442" cy="3479442"/>
          </a:xfrm>
        </p:spPr>
      </p:pic>
      <p:pic>
        <p:nvPicPr>
          <p:cNvPr id="12" name="Create_a_2d_202511212232_xt8fd">
            <a:hlinkClick r:id="" action="ppaction://media"/>
            <a:extLst>
              <a:ext uri="{FF2B5EF4-FFF2-40B4-BE49-F238E27FC236}">
                <a16:creationId xmlns:a16="http://schemas.microsoft.com/office/drawing/2014/main" id="{A6049CCC-EBA4-3CB8-58C1-2572F6B03BB5}"/>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341938" y="996950"/>
            <a:ext cx="5995987" cy="3373438"/>
          </a:xfrm>
        </p:spPr>
      </p:pic>
      <p:sp>
        <p:nvSpPr>
          <p:cNvPr id="6" name="TextBox 5">
            <a:extLst>
              <a:ext uri="{FF2B5EF4-FFF2-40B4-BE49-F238E27FC236}">
                <a16:creationId xmlns:a16="http://schemas.microsoft.com/office/drawing/2014/main" id="{7DCFD9DD-5200-3862-8F13-63D68D8527AB}"/>
              </a:ext>
            </a:extLst>
          </p:cNvPr>
          <p:cNvSpPr txBox="1"/>
          <p:nvPr/>
        </p:nvSpPr>
        <p:spPr>
          <a:xfrm>
            <a:off x="1453288" y="4640826"/>
            <a:ext cx="9605635" cy="923330"/>
          </a:xfrm>
          <a:prstGeom prst="rect">
            <a:avLst/>
          </a:prstGeom>
          <a:noFill/>
        </p:spPr>
        <p:txBody>
          <a:bodyPr wrap="square" rtlCol="0">
            <a:spAutoFit/>
          </a:bodyPr>
          <a:lstStyle/>
          <a:p>
            <a:r>
              <a:rPr lang="en-IN" dirty="0"/>
              <a:t>Prompt : “</a:t>
            </a:r>
            <a:r>
              <a:rPr lang="en-US" dirty="0"/>
              <a:t>Create a 2D animation based on the provided image of a maze. The red circle slides smoothly along the path, stopping perfectly on the green circle. The red circle never slides or crosses into the lines once it enters the box of the maze.”</a:t>
            </a:r>
            <a:endParaRPr lang="en-IN" dirty="0"/>
          </a:p>
        </p:txBody>
      </p:sp>
    </p:spTree>
    <p:extLst>
      <p:ext uri="{BB962C8B-B14F-4D97-AF65-F5344CB8AC3E}">
        <p14:creationId xmlns:p14="http://schemas.microsoft.com/office/powerpoint/2010/main" val="345660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D076-022B-A446-E976-A820E5296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BF8314-FC18-65CA-7659-44ED9B5E077E}"/>
              </a:ext>
            </a:extLst>
          </p:cNvPr>
          <p:cNvSpPr>
            <a:spLocks noGrp="1"/>
          </p:cNvSpPr>
          <p:nvPr>
            <p:ph type="title"/>
          </p:nvPr>
        </p:nvSpPr>
        <p:spPr>
          <a:xfrm>
            <a:off x="1453288" y="116631"/>
            <a:ext cx="9605635" cy="1059305"/>
          </a:xfrm>
        </p:spPr>
        <p:txBody>
          <a:bodyPr/>
          <a:lstStyle/>
          <a:p>
            <a:r>
              <a:rPr lang="en-IN" dirty="0"/>
              <a:t>Task 2 : Physics (Veo 3.1)</a:t>
            </a:r>
          </a:p>
        </p:txBody>
      </p:sp>
      <p:pic>
        <p:nvPicPr>
          <p:cNvPr id="7" name="Content Placeholder 6">
            <a:extLst>
              <a:ext uri="{FF2B5EF4-FFF2-40B4-BE49-F238E27FC236}">
                <a16:creationId xmlns:a16="http://schemas.microsoft.com/office/drawing/2014/main" id="{DFF39E2F-F59C-4C0C-714E-4ADA2B7E3689}"/>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10303" y="889820"/>
            <a:ext cx="3628103" cy="3628103"/>
          </a:xfrm>
        </p:spPr>
      </p:pic>
      <p:pic>
        <p:nvPicPr>
          <p:cNvPr id="12" name="The_hand_lets_202511212235_8oqw0">
            <a:hlinkClick r:id="" action="ppaction://media"/>
            <a:extLst>
              <a:ext uri="{FF2B5EF4-FFF2-40B4-BE49-F238E27FC236}">
                <a16:creationId xmlns:a16="http://schemas.microsoft.com/office/drawing/2014/main" id="{ACEE57FA-8C93-A37D-0589-DADC039BC0B0}"/>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4964113" y="890588"/>
            <a:ext cx="6448425" cy="3627437"/>
          </a:xfrm>
        </p:spPr>
      </p:pic>
      <p:sp>
        <p:nvSpPr>
          <p:cNvPr id="6" name="TextBox 5">
            <a:extLst>
              <a:ext uri="{FF2B5EF4-FFF2-40B4-BE49-F238E27FC236}">
                <a16:creationId xmlns:a16="http://schemas.microsoft.com/office/drawing/2014/main" id="{1A47027A-547B-0127-CB15-E41A225C302A}"/>
              </a:ext>
            </a:extLst>
          </p:cNvPr>
          <p:cNvSpPr txBox="1"/>
          <p:nvPr/>
        </p:nvSpPr>
        <p:spPr>
          <a:xfrm>
            <a:off x="1216949" y="5106446"/>
            <a:ext cx="10078312" cy="369332"/>
          </a:xfrm>
          <a:prstGeom prst="rect">
            <a:avLst/>
          </a:prstGeom>
          <a:noFill/>
        </p:spPr>
        <p:txBody>
          <a:bodyPr wrap="square" rtlCol="0">
            <a:spAutoFit/>
          </a:bodyPr>
          <a:lstStyle/>
          <a:p>
            <a:r>
              <a:rPr lang="en-IN" dirty="0"/>
              <a:t>Prompt : “</a:t>
            </a:r>
            <a:r>
              <a:rPr lang="en-US" dirty="0"/>
              <a:t>The hand lets go of the object, the object falls in water. Static camera, no pan, no zoom, no dolly.”</a:t>
            </a:r>
            <a:endParaRPr lang="en-IN" dirty="0"/>
          </a:p>
        </p:txBody>
      </p:sp>
    </p:spTree>
    <p:extLst>
      <p:ext uri="{BB962C8B-B14F-4D97-AF65-F5344CB8AC3E}">
        <p14:creationId xmlns:p14="http://schemas.microsoft.com/office/powerpoint/2010/main" val="159810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56009-B134-01DB-9CD2-5161E29B23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3B3F3E-6CC2-48CE-2A6D-A44F8DC8E02E}"/>
              </a:ext>
            </a:extLst>
          </p:cNvPr>
          <p:cNvSpPr>
            <a:spLocks noGrp="1"/>
          </p:cNvSpPr>
          <p:nvPr>
            <p:ph type="title"/>
          </p:nvPr>
        </p:nvSpPr>
        <p:spPr>
          <a:xfrm>
            <a:off x="1453288" y="116631"/>
            <a:ext cx="9605635" cy="1059305"/>
          </a:xfrm>
        </p:spPr>
        <p:txBody>
          <a:bodyPr/>
          <a:lstStyle/>
          <a:p>
            <a:r>
              <a:rPr lang="en-IN" dirty="0"/>
              <a:t>Task 2 : Transfiguration (Veo 3.1)</a:t>
            </a:r>
          </a:p>
        </p:txBody>
      </p:sp>
      <p:pic>
        <p:nvPicPr>
          <p:cNvPr id="9" name="Content Placeholder 8">
            <a:extLst>
              <a:ext uri="{FF2B5EF4-FFF2-40B4-BE49-F238E27FC236}">
                <a16:creationId xmlns:a16="http://schemas.microsoft.com/office/drawing/2014/main" id="{29152AF3-1166-3666-AE86-5D9BBB4BD996}"/>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77924" y="812240"/>
            <a:ext cx="3705585" cy="3705585"/>
          </a:xfrm>
        </p:spPr>
      </p:pic>
      <p:pic>
        <p:nvPicPr>
          <p:cNvPr id="12" name="A_magical_spell_202511212237_2avbi">
            <a:hlinkClick r:id="" action="ppaction://media"/>
            <a:extLst>
              <a:ext uri="{FF2B5EF4-FFF2-40B4-BE49-F238E27FC236}">
                <a16:creationId xmlns:a16="http://schemas.microsoft.com/office/drawing/2014/main" id="{EB0D7C79-FAAD-94CF-2219-F92D6700B681}"/>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4781550" y="812800"/>
            <a:ext cx="6586538" cy="3705225"/>
          </a:xfrm>
        </p:spPr>
      </p:pic>
      <p:sp>
        <p:nvSpPr>
          <p:cNvPr id="6" name="TextBox 5">
            <a:extLst>
              <a:ext uri="{FF2B5EF4-FFF2-40B4-BE49-F238E27FC236}">
                <a16:creationId xmlns:a16="http://schemas.microsoft.com/office/drawing/2014/main" id="{C6353323-E574-5BED-6415-0080A7FDAF7B}"/>
              </a:ext>
            </a:extLst>
          </p:cNvPr>
          <p:cNvSpPr txBox="1"/>
          <p:nvPr/>
        </p:nvSpPr>
        <p:spPr>
          <a:xfrm>
            <a:off x="1453288" y="4640826"/>
            <a:ext cx="9605635" cy="369332"/>
          </a:xfrm>
          <a:prstGeom prst="rect">
            <a:avLst/>
          </a:prstGeom>
          <a:noFill/>
        </p:spPr>
        <p:txBody>
          <a:bodyPr wrap="square" rtlCol="0">
            <a:spAutoFit/>
          </a:bodyPr>
          <a:lstStyle/>
          <a:p>
            <a:r>
              <a:rPr lang="en-IN" dirty="0"/>
              <a:t>Prompt : “</a:t>
            </a:r>
            <a:r>
              <a:rPr lang="en-US" dirty="0"/>
              <a:t>A magical spell smoothly transforms the structure of the charger into an elephant.</a:t>
            </a:r>
            <a:r>
              <a:rPr lang="en-IN" dirty="0"/>
              <a:t>”</a:t>
            </a:r>
          </a:p>
        </p:txBody>
      </p:sp>
    </p:spTree>
    <p:extLst>
      <p:ext uri="{BB962C8B-B14F-4D97-AF65-F5344CB8AC3E}">
        <p14:creationId xmlns:p14="http://schemas.microsoft.com/office/powerpoint/2010/main" val="286003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2AE63-6B0A-C20A-F275-95BCC53ED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E798D-18C2-A1B5-9DCF-58E8193C7A1A}"/>
              </a:ext>
            </a:extLst>
          </p:cNvPr>
          <p:cNvSpPr>
            <a:spLocks noGrp="1"/>
          </p:cNvSpPr>
          <p:nvPr>
            <p:ph type="title"/>
          </p:nvPr>
        </p:nvSpPr>
        <p:spPr>
          <a:xfrm>
            <a:off x="1022556" y="116631"/>
            <a:ext cx="10036368" cy="1059305"/>
          </a:xfrm>
        </p:spPr>
        <p:txBody>
          <a:bodyPr/>
          <a:lstStyle/>
          <a:p>
            <a:r>
              <a:rPr lang="en-IN" dirty="0"/>
              <a:t>Task 3 : Object Motion and counting (Veo 3.1)</a:t>
            </a:r>
          </a:p>
        </p:txBody>
      </p:sp>
      <p:pic>
        <p:nvPicPr>
          <p:cNvPr id="7" name="Content Placeholder 6">
            <a:extLst>
              <a:ext uri="{FF2B5EF4-FFF2-40B4-BE49-F238E27FC236}">
                <a16:creationId xmlns:a16="http://schemas.microsoft.com/office/drawing/2014/main" id="{20CAB2D5-C086-0F4E-07F9-0BB2CB326DA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rot="16200000">
            <a:off x="1578768" y="435986"/>
            <a:ext cx="3048140" cy="4944790"/>
          </a:xfrm>
        </p:spPr>
      </p:pic>
      <p:pic>
        <p:nvPicPr>
          <p:cNvPr id="8" name="The_five_coffee_202511212243_o6ytr">
            <a:hlinkClick r:id="" action="ppaction://media"/>
            <a:extLst>
              <a:ext uri="{FF2B5EF4-FFF2-40B4-BE49-F238E27FC236}">
                <a16:creationId xmlns:a16="http://schemas.microsoft.com/office/drawing/2014/main" id="{7331838D-0E06-EEAC-A55A-F2E04229D670}"/>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772150" y="1279525"/>
            <a:ext cx="5788025" cy="3255963"/>
          </a:xfrm>
        </p:spPr>
      </p:pic>
      <p:sp>
        <p:nvSpPr>
          <p:cNvPr id="6" name="TextBox 5">
            <a:extLst>
              <a:ext uri="{FF2B5EF4-FFF2-40B4-BE49-F238E27FC236}">
                <a16:creationId xmlns:a16="http://schemas.microsoft.com/office/drawing/2014/main" id="{1DD6FEBE-85A4-2B59-47C9-AB40A70FC171}"/>
              </a:ext>
            </a:extLst>
          </p:cNvPr>
          <p:cNvSpPr txBox="1"/>
          <p:nvPr/>
        </p:nvSpPr>
        <p:spPr>
          <a:xfrm>
            <a:off x="1453288" y="4640826"/>
            <a:ext cx="9605635" cy="646331"/>
          </a:xfrm>
          <a:prstGeom prst="rect">
            <a:avLst/>
          </a:prstGeom>
          <a:noFill/>
        </p:spPr>
        <p:txBody>
          <a:bodyPr wrap="square" rtlCol="0">
            <a:spAutoFit/>
          </a:bodyPr>
          <a:lstStyle/>
          <a:p>
            <a:r>
              <a:rPr lang="en-IN" dirty="0"/>
              <a:t>Prompt : “The five coffee pods in the image spin in their  position and then move from left to right on the table</a:t>
            </a:r>
            <a:r>
              <a:rPr lang="en-US" dirty="0"/>
              <a:t>.  All the objects remain distinct throughout  the motion.</a:t>
            </a:r>
            <a:r>
              <a:rPr lang="en-IN" dirty="0"/>
              <a:t>”</a:t>
            </a:r>
          </a:p>
        </p:txBody>
      </p:sp>
    </p:spTree>
    <p:extLst>
      <p:ext uri="{BB962C8B-B14F-4D97-AF65-F5344CB8AC3E}">
        <p14:creationId xmlns:p14="http://schemas.microsoft.com/office/powerpoint/2010/main" val="337892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3F64-0CE8-17C7-A03C-F7682557C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D49C8-41A8-95C0-22BB-E46533E65C75}"/>
              </a:ext>
            </a:extLst>
          </p:cNvPr>
          <p:cNvSpPr>
            <a:spLocks noGrp="1"/>
          </p:cNvSpPr>
          <p:nvPr>
            <p:ph type="title"/>
          </p:nvPr>
        </p:nvSpPr>
        <p:spPr>
          <a:xfrm>
            <a:off x="1453288" y="116631"/>
            <a:ext cx="9605635" cy="1059305"/>
          </a:xfrm>
        </p:spPr>
        <p:txBody>
          <a:bodyPr/>
          <a:lstStyle/>
          <a:p>
            <a:r>
              <a:rPr lang="en-IN" dirty="0"/>
              <a:t>Task 4 : Maze Solving (Veo 2)</a:t>
            </a:r>
          </a:p>
        </p:txBody>
      </p:sp>
      <p:pic>
        <p:nvPicPr>
          <p:cNvPr id="12" name="maze_irregular">
            <a:hlinkClick r:id="" action="ppaction://media"/>
            <a:extLst>
              <a:ext uri="{FF2B5EF4-FFF2-40B4-BE49-F238E27FC236}">
                <a16:creationId xmlns:a16="http://schemas.microsoft.com/office/drawing/2014/main" id="{7BC58C74-7E35-19E4-F915-D2A3EF35B720}"/>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6"/>
          <a:stretch>
            <a:fillRect/>
          </a:stretch>
        </p:blipFill>
        <p:spPr>
          <a:xfrm>
            <a:off x="906463" y="1162050"/>
            <a:ext cx="5295900" cy="2979738"/>
          </a:xfrm>
        </p:spPr>
      </p:pic>
      <p:pic>
        <p:nvPicPr>
          <p:cNvPr id="5" name="Create_a_2d_202511212302_rrwwt">
            <a:hlinkClick r:id="" action="ppaction://media"/>
            <a:extLst>
              <a:ext uri="{FF2B5EF4-FFF2-40B4-BE49-F238E27FC236}">
                <a16:creationId xmlns:a16="http://schemas.microsoft.com/office/drawing/2014/main" id="{90C4D475-06E0-B1CD-693E-B3FB2D5CE61E}"/>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6413500" y="1176338"/>
            <a:ext cx="5297488" cy="2979737"/>
          </a:xfrm>
        </p:spPr>
      </p:pic>
      <p:sp>
        <p:nvSpPr>
          <p:cNvPr id="6" name="TextBox 5">
            <a:extLst>
              <a:ext uri="{FF2B5EF4-FFF2-40B4-BE49-F238E27FC236}">
                <a16:creationId xmlns:a16="http://schemas.microsoft.com/office/drawing/2014/main" id="{921D8495-9380-A691-F433-6ED7F9090EA9}"/>
              </a:ext>
            </a:extLst>
          </p:cNvPr>
          <p:cNvSpPr txBox="1"/>
          <p:nvPr/>
        </p:nvSpPr>
        <p:spPr>
          <a:xfrm>
            <a:off x="1453288" y="4640826"/>
            <a:ext cx="9605635" cy="923330"/>
          </a:xfrm>
          <a:prstGeom prst="rect">
            <a:avLst/>
          </a:prstGeom>
          <a:noFill/>
        </p:spPr>
        <p:txBody>
          <a:bodyPr wrap="square" rtlCol="0">
            <a:spAutoFit/>
          </a:bodyPr>
          <a:lstStyle/>
          <a:p>
            <a:r>
              <a:rPr lang="en-IN" dirty="0"/>
              <a:t>Prompt : “</a:t>
            </a:r>
            <a:r>
              <a:rPr lang="en-US" dirty="0"/>
              <a:t>Create a 2D animation based on the provided image of a maze. The red circle slides smoothly along the white path, stopping perfectly on the green circle. The red circle never slides or crosses into the black areas of the maze.”</a:t>
            </a:r>
            <a:endParaRPr lang="en-IN" dirty="0"/>
          </a:p>
        </p:txBody>
      </p:sp>
    </p:spTree>
    <p:extLst>
      <p:ext uri="{BB962C8B-B14F-4D97-AF65-F5344CB8AC3E}">
        <p14:creationId xmlns:p14="http://schemas.microsoft.com/office/powerpoint/2010/main" val="308402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12"/>
                                        </p:tgtEl>
                                      </p:cBhvr>
                                    </p:cmd>
                                  </p:childTnLst>
                                </p:cTn>
                              </p:par>
                            </p:childTnLst>
                          </p:cTn>
                        </p:par>
                        <p:par>
                          <p:cTn id="7" fill="hold">
                            <p:stCondLst>
                              <p:cond delay="8000"/>
                            </p:stCondLst>
                            <p:childTnLst>
                              <p:par>
                                <p:cTn id="8" presetID="1" presetClass="mediacall" presetSubtype="0" fill="hold" nodeType="afterEffect">
                                  <p:stCondLst>
                                    <p:cond delay="0"/>
                                  </p:stCondLst>
                                  <p:childTnLst>
                                    <p:cmd type="call" cmd="playFrom(0.0)">
                                      <p:cBhvr>
                                        <p:cTn id="9" dur="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2"/>
                </p:tgtEl>
              </p:cMediaNode>
            </p:video>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347</TotalTime>
  <Words>1285</Words>
  <Application>Microsoft Office PowerPoint</Application>
  <PresentationFormat>Widescreen</PresentationFormat>
  <Paragraphs>56</Paragraphs>
  <Slides>24</Slides>
  <Notes>0</Notes>
  <HiddenSlides>0</HiddenSlides>
  <MMClips>30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Rockwell</vt:lpstr>
      <vt:lpstr>Gallery</vt:lpstr>
      <vt:lpstr>Computational visual Perception Project Part - 1</vt:lpstr>
      <vt:lpstr>Task 1 : Maze Solving (Veo 3.1)</vt:lpstr>
      <vt:lpstr>Task 1 : Physics (Veo 3.1)</vt:lpstr>
      <vt:lpstr>Task 1 : Transfiguration (Veo 3.1)</vt:lpstr>
      <vt:lpstr>Task 2 : Maze Solving (Veo 3.1)</vt:lpstr>
      <vt:lpstr>Task 2 : Physics (Veo 3.1)</vt:lpstr>
      <vt:lpstr>Task 2 : Transfiguration (Veo 3.1)</vt:lpstr>
      <vt:lpstr>Task 3 : Object Motion and counting (Veo 3.1)</vt:lpstr>
      <vt:lpstr>Task 4 : Maze Solving (Veo 2)</vt:lpstr>
      <vt:lpstr>Task 4 : Physics (Veo 4)</vt:lpstr>
      <vt:lpstr>Task 4 : Transfiguration (Veo 2)</vt:lpstr>
      <vt:lpstr>Task 4 : Maze Solving (Veo 2)</vt:lpstr>
      <vt:lpstr>Task 4 : Physics (Veo 2)</vt:lpstr>
      <vt:lpstr>Task 4 : Transfiguration (Veo 2)</vt:lpstr>
      <vt:lpstr>Task 4: Object Motion and counting (Veo 2)</vt:lpstr>
      <vt:lpstr>Task 5: Maze Solving (Veo 3.1) without  Prompt rewriting</vt:lpstr>
      <vt:lpstr>Task 5 : Physics (Veo 3.1) without  Prompt rewriting</vt:lpstr>
      <vt:lpstr>Task 5 : Transfiguration (Veo 3.1) without  Prompt rewriting</vt:lpstr>
      <vt:lpstr>Task 5 : Maze Solving (Veo 3.1) without  Prompt rewriting</vt:lpstr>
      <vt:lpstr>Task 5 : Physics (Veo 3.1) without  Prompt rewriting</vt:lpstr>
      <vt:lpstr>Task 5 : Transfiguration (Veo 3.1) without  Prompt rewriting</vt:lpstr>
      <vt:lpstr>Task 5 : Object Motion and counting (Veo 3.1) without  Prompt rewriting</vt:lpstr>
      <vt:lpstr>Summary / Inferences </vt:lpstr>
      <vt:lpstr>Failure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Siddhant Sharma</dc:creator>
  <cp:lastModifiedBy>Siddhant Sharma</cp:lastModifiedBy>
  <cp:revision>4</cp:revision>
  <dcterms:created xsi:type="dcterms:W3CDTF">2025-11-21T17:05:36Z</dcterms:created>
  <dcterms:modified xsi:type="dcterms:W3CDTF">2025-11-21T22:53:35Z</dcterms:modified>
</cp:coreProperties>
</file>